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Verdana" panose="020B060403050404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12" autoAdjust="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Introduce ourselves, Andy Helck programmer, </a:t>
            </a:r>
            <a:r>
              <a:rPr lang="en-US" b="1">
                <a:solidFill>
                  <a:schemeClr val="dk1"/>
                </a:solidFill>
              </a:rPr>
              <a:t>Amy Sieving TS Manager, </a:t>
            </a:r>
          </a:p>
          <a:p>
            <a:pPr lvl="0">
              <a:spcBef>
                <a:spcPts val="0"/>
              </a:spcBef>
              <a:buNone/>
            </a:pP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342900" lvl="0" indent="-321310" rtl="0">
              <a:spcBef>
                <a:spcPts val="1000"/>
              </a:spcBef>
              <a:buClr>
                <a:schemeClr val="dk1"/>
              </a:buClr>
              <a:buSzPct val="100000"/>
              <a:buFont typeface="Arial"/>
              <a:buNone/>
            </a:pPr>
            <a:r>
              <a:rPr lang="en-US" b="1">
                <a:solidFill>
                  <a:srgbClr val="3F3F3F"/>
                </a:solidFill>
              </a:rPr>
              <a:t>Amy - Why do we remove items?</a:t>
            </a:r>
          </a:p>
          <a:p>
            <a:pPr marL="342900" lvl="0" indent="-321310" rtl="0">
              <a:spcBef>
                <a:spcPts val="1000"/>
              </a:spcBef>
              <a:buClr>
                <a:schemeClr val="dk1"/>
              </a:buClr>
              <a:buSzPct val="100000"/>
              <a:buFont typeface="Arial"/>
              <a:buNone/>
            </a:pPr>
            <a:r>
              <a:rPr lang="en-US">
                <a:solidFill>
                  <a:srgbClr val="3F3F3F"/>
                </a:solidFill>
              </a:rPr>
              <a:t>Deleting records is an ongoing part of maintaining our collection. Our collection development team is always ordering new stuff, but we’ve got a finite amount of shelving, so we’ve got to delete books. There are a few ways that we can delete records, depending on what type of item we’re working with. </a:t>
            </a:r>
          </a:p>
          <a:p>
            <a:pPr marL="342900" lvl="0" indent="-321310" rtl="0">
              <a:spcBef>
                <a:spcPts val="1000"/>
              </a:spcBef>
              <a:buClr>
                <a:schemeClr val="dk1"/>
              </a:buClr>
              <a:buSzPct val="100000"/>
              <a:buFont typeface="Arial"/>
              <a:buNone/>
            </a:pPr>
            <a:r>
              <a:rPr lang="en-US">
                <a:solidFill>
                  <a:srgbClr val="3F3F3F"/>
                </a:solidFill>
              </a:rPr>
              <a:t>Delete right away, mark records for deletions on a ongoing basis, and the new method is to use json to get records into a create list where we can mark and delete them.</a:t>
            </a:r>
          </a:p>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en-US" b="1">
                <a:solidFill>
                  <a:schemeClr val="dk1"/>
                </a:solidFill>
              </a:rPr>
              <a:t>Amy</a:t>
            </a:r>
          </a:p>
          <a:p>
            <a:pPr lvl="0">
              <a:spcBef>
                <a:spcPts val="0"/>
              </a:spcBef>
              <a:buNone/>
            </a:pPr>
            <a:endParaRPr/>
          </a:p>
          <a:p>
            <a:pPr lvl="0">
              <a:spcBef>
                <a:spcPts val="0"/>
              </a:spcBef>
              <a:buNone/>
            </a:pPr>
            <a:r>
              <a:rPr lang="en-US"/>
              <a:t>Because we spend the tax payer’s money, we need to account for what goes into our collection and what comes out of it.</a:t>
            </a:r>
          </a:p>
          <a:p>
            <a:pPr lvl="0">
              <a:spcBef>
                <a:spcPts val="0"/>
              </a:spcBef>
              <a:buNone/>
            </a:pPr>
            <a:r>
              <a:rPr lang="en-US"/>
              <a:t>This affects how we delete different types of material, and why we have 3 different methods. </a:t>
            </a:r>
          </a:p>
          <a:p>
            <a:pPr lvl="0">
              <a:spcBef>
                <a:spcPts val="0"/>
              </a:spcBef>
              <a:buNone/>
            </a:pPr>
            <a:endParaRPr/>
          </a:p>
          <a:p>
            <a:pPr lvl="0" rtl="0">
              <a:spcBef>
                <a:spcPts val="0"/>
              </a:spcBef>
              <a:buNone/>
            </a:pPr>
            <a:r>
              <a:rPr lang="en-US"/>
              <a:t>Magazines are easiest in terms of accounting. They’re essentially disposable. For auditing purposes, it’s close enough to say that we get in 2000 magazines each year and delete that same amount. </a:t>
            </a:r>
          </a:p>
          <a:p>
            <a:pPr lvl="0">
              <a:spcBef>
                <a:spcPts val="0"/>
              </a:spcBef>
              <a:buNone/>
            </a:pPr>
            <a:endParaRPr/>
          </a:p>
          <a:p>
            <a:pPr lvl="0">
              <a:spcBef>
                <a:spcPts val="0"/>
              </a:spcBef>
              <a:buNone/>
            </a:pPr>
            <a:r>
              <a:rPr lang="en-US"/>
              <a:t>Individual marking is what we use for all of the stuff that needs to be deleted on a day to day basis. A DVD that’s not in a case, a book that’s damaged, duplicate copies of old bestsellers, you get the idea. This stuff is marked to be deleted by lots of staff members, then I do the accounting part and the actual deletion at the end of each month.</a:t>
            </a:r>
          </a:p>
          <a:p>
            <a:pPr lvl="0">
              <a:spcBef>
                <a:spcPts val="0"/>
              </a:spcBef>
              <a:buNone/>
            </a:pPr>
            <a:endParaRPr/>
          </a:p>
          <a:p>
            <a:pPr lvl="0">
              <a:spcBef>
                <a:spcPts val="0"/>
              </a:spcBef>
              <a:buNone/>
            </a:pPr>
            <a:r>
              <a:rPr lang="en-US"/>
              <a:t>Batch entry is for big weeding projects. For us, these tend to happen during spring and fall off-seasons. People will roll down carts packed with deletes, and whoever is at the desk will scan the barcode into a text file and sharpie the withdrawn marks onto the book.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Amy</a:t>
            </a:r>
          </a:p>
          <a:p>
            <a:pPr lvl="0">
              <a:spcBef>
                <a:spcPts val="0"/>
              </a:spcBef>
              <a:buNone/>
            </a:pPr>
            <a:r>
              <a:rPr lang="en-US" b="1"/>
              <a:t>Audience Participation: Any questions about what I’ve covered so far?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Amy</a:t>
            </a:r>
          </a:p>
          <a:p>
            <a:pPr lvl="0">
              <a:spcBef>
                <a:spcPts val="0"/>
              </a:spcBef>
              <a:buNone/>
            </a:pPr>
            <a:r>
              <a:rPr lang="en-US" b="1"/>
              <a:t>Discuss: ICODE2 and STATUS fields</a:t>
            </a:r>
          </a:p>
          <a:p>
            <a:pPr lvl="0">
              <a:spcBef>
                <a:spcPts val="0"/>
              </a:spcBef>
              <a:buNone/>
            </a:pPr>
            <a:r>
              <a:rPr lang="en-US" b="1"/>
              <a:t>Discuss: </a:t>
            </a:r>
            <a:r>
              <a:rPr lang="en-US" b="1" i="1"/>
              <a:t>Withdrawing</a:t>
            </a:r>
            <a:r>
              <a:rPr lang="en-US" b="1"/>
              <a:t> as a verb</a:t>
            </a:r>
          </a:p>
          <a:p>
            <a:pPr lvl="0">
              <a:spcBef>
                <a:spcPts val="0"/>
              </a:spcBef>
              <a:buNone/>
            </a:pPr>
            <a:endParaRPr/>
          </a:p>
          <a:p>
            <a:pPr lvl="0">
              <a:spcBef>
                <a:spcPts val="0"/>
              </a:spcBef>
              <a:buNone/>
            </a:pPr>
            <a:r>
              <a:rPr lang="en-US"/>
              <a:t>For the most part the way that we deal with removing records is actually marking them as withdrawn. For us, that means icode2=x and status=l, you guys might have different ways of marking records, it doesn’t matter as long as you can find them later, and they’re not showing up on pick lists. So throughout the month lots of people will mark items as withdrawn and then </a:t>
            </a:r>
            <a:r>
              <a:rPr lang="en-US">
                <a:solidFill>
                  <a:schemeClr val="dk1"/>
                </a:solidFill>
              </a:rPr>
              <a:t>at the end of the month </a:t>
            </a:r>
            <a:r>
              <a:rPr lang="en-US"/>
              <a:t>I’ll run a create list for all items with icode2=x </a:t>
            </a:r>
          </a:p>
          <a:p>
            <a:pPr lvl="0">
              <a:spcBef>
                <a:spcPts val="0"/>
              </a:spcBef>
              <a:buNone/>
            </a:pPr>
            <a:endParaRPr/>
          </a:p>
          <a:p>
            <a:pPr lvl="0">
              <a:spcBef>
                <a:spcPts val="0"/>
              </a:spcBef>
              <a:buNone/>
            </a:pPr>
            <a:r>
              <a:rPr lang="en-US"/>
              <a:t>That allows me to 1. make sure we’re accounting for everything that goes out for the auditor 2. make sure that I delete associated order records at the same time and 3. kind of keep an eye on things and make sure nobody’s trying to delete anything shady. Like, if we hadn’t done an audiobook weed in a while but there were 30 playaways in my list to delete, I’d want to investigate that. It doesn’t come up often, but it’s a good way to empower staff to take care of deletes while also keeping full control.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Amy</a:t>
            </a:r>
          </a:p>
          <a:p>
            <a:pPr lvl="0">
              <a:spcBef>
                <a:spcPts val="0"/>
              </a:spcBef>
              <a:buNone/>
            </a:pPr>
            <a:endParaRPr b="1"/>
          </a:p>
          <a:p>
            <a:pPr lvl="0" rtl="0">
              <a:spcBef>
                <a:spcPts val="0"/>
              </a:spcBef>
              <a:buNone/>
            </a:pPr>
            <a:r>
              <a:rPr lang="en-US" b="1"/>
              <a:t>Marking individual records takes forever. </a:t>
            </a:r>
            <a:r>
              <a:rPr lang="en-US"/>
              <a:t>It sucks no matter which method you use. Is there a better way? One way that’s slightly faster to mark withdrawals is using a macro, and another much faster method is batch scanning barcodes.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Andy</a:t>
            </a:r>
          </a:p>
          <a:p>
            <a:pPr lvl="0">
              <a:spcBef>
                <a:spcPts val="0"/>
              </a:spcBef>
              <a:buNone/>
            </a:pPr>
            <a:r>
              <a:rPr lang="en-US" b="1"/>
              <a:t>Discuss:</a:t>
            </a:r>
          </a:p>
          <a:p>
            <a:pPr lvl="0">
              <a:spcBef>
                <a:spcPts val="0"/>
              </a:spcBef>
              <a:buNone/>
            </a:pPr>
            <a:r>
              <a:rPr lang="en-US" b="1"/>
              <a:t> What are macros?</a:t>
            </a:r>
          </a:p>
          <a:p>
            <a:pPr lvl="0">
              <a:spcBef>
                <a:spcPts val="0"/>
              </a:spcBef>
              <a:buNone/>
            </a:pPr>
            <a:r>
              <a:rPr lang="en-US" b="1"/>
              <a:t> Ease of use -- non-specialist staff</a:t>
            </a:r>
          </a:p>
          <a:p>
            <a:pPr lvl="0">
              <a:spcBef>
                <a:spcPts val="0"/>
              </a:spcBef>
              <a:buNone/>
            </a:pPr>
            <a:r>
              <a:rPr lang="en-US" b="1"/>
              <a:t> Creating and maintaining -- specialized skill sets required!</a:t>
            </a:r>
          </a:p>
          <a:p>
            <a:pPr lvl="0">
              <a:spcBef>
                <a:spcPts val="0"/>
              </a:spcBef>
              <a:buNone/>
            </a:pPr>
            <a:endParaRPr b="1"/>
          </a:p>
          <a:p>
            <a:pPr lvl="0">
              <a:spcBef>
                <a:spcPts val="0"/>
              </a:spcBef>
              <a:buNone/>
            </a:pPr>
            <a:r>
              <a:rPr lang="en-US"/>
              <a:t>Macros are a way of handling repetitive tasks in Sierra. A macro is a string of keystrokes to be entered into a record or open Sierra window. Normally when we edit a record we use the mouse to select a field, click to make a change with the keyboard, click on another field, click to save. But if you play around you can sometimes find a pattern of keystrokes using arrow keys, the TAB key that will move the cursor through the various fixed fields in the record. If you can find such a pattern, you have the beginning of a Sierra Macro.</a:t>
            </a:r>
          </a:p>
          <a:p>
            <a:pPr lvl="0">
              <a:spcBef>
                <a:spcPts val="0"/>
              </a:spcBef>
              <a:buNone/>
            </a:pPr>
            <a:endParaRPr/>
          </a:p>
          <a:p>
            <a:pPr lvl="0">
              <a:spcBef>
                <a:spcPts val="0"/>
              </a:spcBef>
              <a:buNone/>
            </a:pPr>
            <a:r>
              <a:rPr lang="en-US"/>
              <a:t> In Sierra a macro then gets associated with a particular function key, like F8 or CTRL-F2. This way when you open a record for editing, you press that function key, and each of the individual keystrokes you specified is sent in turn. The  macro might include CTRL-S to save and ALT-X to close a record.</a:t>
            </a:r>
          </a:p>
          <a:p>
            <a:pPr lvl="0">
              <a:spcBef>
                <a:spcPts val="0"/>
              </a:spcBef>
              <a:buNone/>
            </a:pPr>
            <a:endParaRPr/>
          </a:p>
          <a:p>
            <a:pPr lvl="0">
              <a:spcBef>
                <a:spcPts val="0"/>
              </a:spcBef>
              <a:buNone/>
            </a:pPr>
            <a:r>
              <a:rPr lang="en-US"/>
              <a:t>We've added a bunch of item record macros to our login that help us change new books into regular fiction, mystery, biography or non-fiction. Additionally we've got a macro that alter the fields in an item record to indicate that the item has been 'WITHDRAWN'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Andy Audience Participation: Most of use macros everyday to switch functions. How many libraries are writing their own?</a:t>
            </a:r>
          </a:p>
          <a:p>
            <a:pPr lvl="0">
              <a:spcBef>
                <a:spcPts val="0"/>
              </a:spcBef>
              <a:buNone/>
            </a:pPr>
            <a:endParaRPr b="1"/>
          </a:p>
          <a:p>
            <a:pPr lvl="0">
              <a:spcBef>
                <a:spcPts val="0"/>
              </a:spcBef>
              <a:buNone/>
            </a:pPr>
            <a:r>
              <a:rPr lang="en-US"/>
              <a:t>Macros can be difficult to write and debug, but once in they are easy to teach. We've got a cheat sheet for staff on the clipboard. Because marking records to be withdrawn is so similar to the regular 'status changes' that we do when our new items are not quite new anymore, most of the staff are quite comfortable with the process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Andy. Take Questions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Amy</a:t>
            </a:r>
          </a:p>
          <a:p>
            <a:pPr lvl="0">
              <a:spcBef>
                <a:spcPts val="0"/>
              </a:spcBef>
              <a:buNone/>
            </a:pPr>
            <a:endParaRPr b="1"/>
          </a:p>
          <a:p>
            <a:pPr lvl="0">
              <a:spcBef>
                <a:spcPts val="0"/>
              </a:spcBef>
              <a:buNone/>
            </a:pPr>
            <a:r>
              <a:rPr lang="en-US"/>
              <a:t>There are many chores in the library where a staff member starts with a cart full of books that they have gathered up and need to get all of those barcodes into a create list.</a:t>
            </a:r>
          </a:p>
          <a:p>
            <a:pPr lvl="0">
              <a:spcBef>
                <a:spcPts val="0"/>
              </a:spcBef>
              <a:buNone/>
            </a:pPr>
            <a:endParaRPr/>
          </a:p>
          <a:p>
            <a:pPr lvl="0" rtl="0">
              <a:spcBef>
                <a:spcPts val="0"/>
              </a:spcBef>
              <a:buNone/>
            </a:pPr>
            <a:r>
              <a:rPr lang="en-US"/>
              <a:t>examples:</a:t>
            </a:r>
          </a:p>
          <a:p>
            <a:pPr marL="457200" lvl="0" indent="-228600" rtl="0">
              <a:spcBef>
                <a:spcPts val="0"/>
              </a:spcBef>
              <a:buChar char="●"/>
            </a:pPr>
            <a:r>
              <a:rPr lang="en-US"/>
              <a:t>New books or DVD’s from 3 months ago that need a status change to go into the general collection</a:t>
            </a:r>
          </a:p>
          <a:p>
            <a:pPr marL="457200" lvl="0" indent="-228600" rtl="0">
              <a:spcBef>
                <a:spcPts val="0"/>
              </a:spcBef>
              <a:buChar char="●"/>
            </a:pPr>
            <a:r>
              <a:rPr lang="en-US"/>
              <a:t>Pulling items from a general collection to form a special collection. Example create a Travel</a:t>
            </a:r>
            <a:r>
              <a:rPr lang="en-US" i="1"/>
              <a:t> </a:t>
            </a:r>
            <a:r>
              <a:rPr lang="en-US"/>
              <a:t>section by pulling books from Nonfic</a:t>
            </a:r>
          </a:p>
          <a:p>
            <a:pPr marL="457200" lvl="0" indent="-228600" rtl="0">
              <a:spcBef>
                <a:spcPts val="0"/>
              </a:spcBef>
              <a:buChar char="●"/>
            </a:pPr>
            <a:r>
              <a:rPr lang="en-US"/>
              <a:t>Items to be Withdrawn</a:t>
            </a:r>
          </a:p>
          <a:p>
            <a:pPr lvl="0" rtl="0">
              <a:spcBef>
                <a:spcPts val="0"/>
              </a:spcBef>
              <a:buNone/>
            </a:pPr>
            <a:endParaRPr/>
          </a:p>
          <a:p>
            <a:pPr lvl="0">
              <a:spcBef>
                <a:spcPts val="0"/>
              </a:spcBef>
              <a:buNone/>
            </a:pPr>
            <a:r>
              <a:rPr lang="en-US"/>
              <a:t>I’m sure there are lots of examples that we could come up with where it would be super helpful to magically transport a bunch of barcodes into a review file, but Sierra hasn’t allowed this until recently. Tammy showed one way to create barcode lists at last year’s MUG, and yesterday Lloyd showed us yet another way. Here we will show you yet another way to get the same result.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en-US" b="1">
                <a:solidFill>
                  <a:schemeClr val="dk1"/>
                </a:solidFill>
              </a:rPr>
              <a:t>Andy</a:t>
            </a:r>
          </a:p>
          <a:p>
            <a:pPr lvl="0">
              <a:spcBef>
                <a:spcPts val="0"/>
              </a:spcBef>
              <a:buNone/>
            </a:pPr>
            <a:endParaRPr b="1">
              <a:solidFill>
                <a:schemeClr val="dk1"/>
              </a:solidFill>
            </a:endParaRPr>
          </a:p>
          <a:p>
            <a:pPr lvl="0">
              <a:spcBef>
                <a:spcPts val="0"/>
              </a:spcBef>
              <a:buNone/>
            </a:pPr>
            <a:endParaRPr b="1">
              <a:solidFill>
                <a:schemeClr val="dk1"/>
              </a:solidFill>
            </a:endParaRPr>
          </a:p>
          <a:p>
            <a:pPr lvl="0">
              <a:spcBef>
                <a:spcPts val="0"/>
              </a:spcBef>
              <a:buNone/>
            </a:pPr>
            <a:r>
              <a:rPr lang="en-US" b="1">
                <a:solidFill>
                  <a:schemeClr val="dk1"/>
                </a:solidFill>
              </a:rPr>
              <a:t>yesterday Lloyd showed us that Sierra Create Lists now supports the ‘IN’ operator. This means when writing a search,  we can ask to find all records where some field is in a set of values. So if that set of values is a hundred barcodes, Sierra will search the database for all the records which have a barcode matching one of those hundred values.</a:t>
            </a:r>
          </a:p>
          <a:p>
            <a:pPr lvl="0">
              <a:spcBef>
                <a:spcPts val="0"/>
              </a:spcBef>
              <a:buNone/>
            </a:pPr>
            <a:endParaRPr b="1">
              <a:solidFill>
                <a:schemeClr val="dk1"/>
              </a:solidFill>
            </a:endParaRPr>
          </a:p>
          <a:p>
            <a:pPr lvl="0">
              <a:spcBef>
                <a:spcPts val="0"/>
              </a:spcBef>
              <a:buNone/>
            </a:pPr>
            <a:r>
              <a:rPr lang="en-US" b="1">
                <a:solidFill>
                  <a:schemeClr val="dk1"/>
                </a:solidFill>
              </a:rPr>
              <a:t>Lloyd showed us how we can use one of the 2 new tabs in the Create Lists window, the one called ‘Enhanced’ and enter the barcodes directly into the search window. Our approach is to use the other new tab, the one called JSON, and paste the barcodes in after a bit of pre-processing.</a:t>
            </a:r>
          </a:p>
          <a:p>
            <a:pPr lvl="0">
              <a:spcBef>
                <a:spcPts val="0"/>
              </a:spcBef>
              <a:buNone/>
            </a:pPr>
            <a:endParaRPr b="1">
              <a:solidFill>
                <a:schemeClr val="dk1"/>
              </a:solidFill>
            </a:endParaRPr>
          </a:p>
          <a:p>
            <a:pPr lvl="0">
              <a:spcBef>
                <a:spcPts val="0"/>
              </a:spcBef>
              <a:buNone/>
            </a:pP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Andy</a:t>
            </a:r>
          </a:p>
          <a:p>
            <a:pPr lvl="0">
              <a:spcBef>
                <a:spcPts val="0"/>
              </a:spcBef>
              <a:buNone/>
            </a:pPr>
            <a:r>
              <a:rPr lang="en-US" b="1"/>
              <a:t>Discuss: The real problem with Classic mode is you cannot copy the criteria in or out. JSON mode changes that!</a:t>
            </a:r>
          </a:p>
          <a:p>
            <a:pPr lvl="0">
              <a:spcBef>
                <a:spcPts val="0"/>
              </a:spcBef>
              <a:buNone/>
            </a:pPr>
            <a:endParaRPr b="1"/>
          </a:p>
          <a:p>
            <a:pPr lvl="0">
              <a:spcBef>
                <a:spcPts val="0"/>
              </a:spcBef>
              <a:buNone/>
            </a:pPr>
            <a:r>
              <a:rPr lang="en-US"/>
              <a:t>What is JSON? it’s a text format widely used in the website/javascript world to organize all kinds of data. III engineers have chosen this format to organize search criteria. The braces and indentation are off-putting at first but they simply organize all the data. </a:t>
            </a:r>
          </a:p>
          <a:p>
            <a:pPr lvl="0">
              <a:spcBef>
                <a:spcPts val="0"/>
              </a:spcBef>
              <a:buNone/>
            </a:pPr>
            <a:endParaRPr/>
          </a:p>
          <a:p>
            <a:pPr lvl="0">
              <a:spcBef>
                <a:spcPts val="0"/>
              </a:spcBef>
              <a:buNone/>
            </a:pPr>
            <a:r>
              <a:rPr lang="en-US"/>
              <a:t>Note: As both Lloyd and Brandon mentioned yesterday, you can put in your search criteria in Classic mode, switch to JSON and copy out the code. Save it in a file on your desktop. Copy it back in next month and you’ve got your search without retyping the criteria!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dirty="0"/>
              <a:t>Amy</a:t>
            </a:r>
          </a:p>
          <a:p>
            <a:pPr lvl="0">
              <a:spcBef>
                <a:spcPts val="0"/>
              </a:spcBef>
              <a:buNone/>
            </a:pPr>
            <a:r>
              <a:rPr lang="en-US" b="1" dirty="0"/>
              <a:t>Discuss: </a:t>
            </a:r>
            <a:r>
              <a:rPr lang="en-US" b="1" dirty="0" err="1"/>
              <a:t>JSON</a:t>
            </a:r>
            <a:r>
              <a:rPr lang="en-US" b="1" dirty="0"/>
              <a:t> workflow</a:t>
            </a:r>
          </a:p>
          <a:p>
            <a:pPr lvl="0">
              <a:spcBef>
                <a:spcPts val="0"/>
              </a:spcBef>
              <a:buNone/>
            </a:pPr>
            <a:endParaRPr b="1" dirty="0"/>
          </a:p>
          <a:p>
            <a:pPr lvl="0">
              <a:spcBef>
                <a:spcPts val="0"/>
              </a:spcBef>
              <a:buNone/>
            </a:pPr>
            <a:r>
              <a:rPr lang="en-US" dirty="0"/>
              <a:t>So wouldn't it be nice if we could just paste the list of barcodes directly into the Create Lists window? Unfortunately, there is some </a:t>
            </a:r>
            <a:r>
              <a:rPr lang="en-US" dirty="0" err="1"/>
              <a:t>JSON</a:t>
            </a:r>
            <a:r>
              <a:rPr lang="en-US" dirty="0"/>
              <a:t> code and some formatting that needs to be applied to the barcodes first. Andy created a simple tool to do this and it’s super helpful. We've chosen to use Google Docs to write our converter because it simplifies sharing the data amongst staff.</a:t>
            </a:r>
          </a:p>
          <a:p>
            <a:pPr lvl="0">
              <a:spcBef>
                <a:spcPts val="0"/>
              </a:spcBef>
              <a:buNone/>
            </a:pPr>
            <a:endParaRPr dirty="0"/>
          </a:p>
          <a:p>
            <a:pPr lvl="0">
              <a:spcBef>
                <a:spcPts val="0"/>
              </a:spcBef>
              <a:buNone/>
            </a:pPr>
            <a:r>
              <a:rPr lang="en-US" dirty="0"/>
              <a:t>So now the steps simply involve scanning barcodes into a text file, opening up the converter tool in Google docs, pasting in the barcodes, selecting the ‘item records’ button - then all of the formatting gets applied, then you’re ready to copy and paste into create lists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Andy</a:t>
            </a:r>
          </a:p>
          <a:p>
            <a:pPr lvl="0">
              <a:spcBef>
                <a:spcPts val="0"/>
              </a:spcBef>
              <a:buNone/>
            </a:pPr>
            <a:r>
              <a:rPr lang="en-US" b="1"/>
              <a:t>Discuss: Google Docs programming. Javascript language and easy collaboration.</a:t>
            </a:r>
          </a:p>
          <a:p>
            <a:pPr lvl="0">
              <a:spcBef>
                <a:spcPts val="0"/>
              </a:spcBef>
              <a:buNone/>
            </a:pPr>
            <a:endParaRPr/>
          </a:p>
          <a:p>
            <a:pPr lvl="0">
              <a:spcBef>
                <a:spcPts val="0"/>
              </a:spcBef>
              <a:buNone/>
            </a:pPr>
            <a:r>
              <a:rPr lang="en-US"/>
              <a:t>This last year I’ve been learning how to automate tasks in Google Docs and Google Sheets. There is a very nice scripting language built into every document and spreadsheet. It is called Google Apps Script, but you may already know it if you program in JavaScript. If not it is pretty easy to learn. Of course you don’t have to know how to write a script to use it, so lets concentrate on that.</a:t>
            </a:r>
          </a:p>
          <a:p>
            <a:pPr lvl="0">
              <a:spcBef>
                <a:spcPts val="0"/>
              </a:spcBef>
              <a:buNone/>
            </a:pPr>
            <a:endParaRPr/>
          </a:p>
          <a:p>
            <a:pPr lvl="0">
              <a:spcBef>
                <a:spcPts val="0"/>
              </a:spcBef>
              <a:buNone/>
            </a:pPr>
            <a:r>
              <a:rPr lang="en-US"/>
              <a:t>So to pre-process the barcodes into JSON format, I wrote a script and put a link to it in the menu bar. The script pulls out anything that looks like a barcode and then formats all those barcodes into the correct JSON </a:t>
            </a:r>
            <a:r>
              <a:rPr lang="en-US" i="1"/>
              <a:t>gobbledegook.</a:t>
            </a:r>
          </a:p>
          <a:p>
            <a:pPr lvl="0">
              <a:spcBef>
                <a:spcPts val="0"/>
              </a:spcBef>
              <a:buNone/>
            </a:pPr>
            <a:endParaRPr i="1"/>
          </a:p>
          <a:p>
            <a:pPr lvl="0">
              <a:spcBef>
                <a:spcPts val="0"/>
              </a:spcBef>
              <a:buNone/>
            </a:pPr>
            <a:r>
              <a:rPr lang="en-US"/>
              <a:t>The script ignores anything that is not a barcode, so you can run the script over and over again, add more barcodes, write yourself a note, etc.</a:t>
            </a:r>
          </a:p>
          <a:p>
            <a:pPr lvl="0">
              <a:spcBef>
                <a:spcPts val="0"/>
              </a:spcBef>
              <a:buNone/>
            </a:pPr>
            <a:endParaRPr/>
          </a:p>
          <a:p>
            <a:pPr lvl="0">
              <a:spcBef>
                <a:spcPts val="0"/>
              </a:spcBef>
              <a:buNone/>
            </a:pPr>
            <a:r>
              <a:rPr lang="en-US"/>
              <a:t>time for live demo, JSON wrangler, email, Sierra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Amy</a:t>
            </a:r>
          </a:p>
          <a:p>
            <a:pPr lvl="0">
              <a:spcBef>
                <a:spcPts val="0"/>
              </a:spcBef>
              <a:buNone/>
            </a:pPr>
            <a:endParaRPr b="1"/>
          </a:p>
          <a:p>
            <a:pPr lvl="0">
              <a:spcBef>
                <a:spcPts val="0"/>
              </a:spcBef>
              <a:buNone/>
            </a:pPr>
            <a:r>
              <a:rPr lang="en-US" b="1"/>
              <a:t>So, now during the month various items have been marked for withdrawal through various methods, I have to make sure that I actually delete these records at some point, rather than just leaving them marked withdrawn. This is a good time to review items before actually deleting them - that’s where I can sort of supervise what’s being deleted while letting service specialists do the marking.</a:t>
            </a:r>
          </a:p>
          <a:p>
            <a:pPr lvl="0">
              <a:spcBef>
                <a:spcPts val="0"/>
              </a:spcBef>
              <a:buNone/>
            </a:pPr>
            <a:endParaRPr b="1"/>
          </a:p>
          <a:p>
            <a:pPr lvl="0">
              <a:spcBef>
                <a:spcPts val="0"/>
              </a:spcBef>
              <a:buNone/>
            </a:pPr>
            <a:r>
              <a:rPr lang="en-US" b="1"/>
              <a:t>We keep track of the prices of items entering and leaving the database for auditing purposes, if anybody is interested in this come see us after.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a:t>Amy</a:t>
            </a:r>
          </a:p>
          <a:p>
            <a:pPr lvl="0">
              <a:spcBef>
                <a:spcPts val="0"/>
              </a:spcBef>
              <a:buNone/>
            </a:pPr>
            <a:endParaRPr b="1"/>
          </a:p>
          <a:p>
            <a:pPr lvl="0" rtl="0">
              <a:spcBef>
                <a:spcPts val="0"/>
              </a:spcBef>
              <a:buNone/>
            </a:pPr>
            <a:r>
              <a:rPr lang="en-US"/>
              <a:t>So, let’s finally get these records out of the database. At the end of each month, I run a list to gather up all of the items that we’ve marked as withdrawn. It’s a super simple list, just looking for icode2=x. From there, I do a quick scan in global update to make sure there aren’t any weird itypes or locations, then I do a review list to find and delete the associated order records, then go to ‘delete records’ function in sierra and go for it. Just a note of caution - always scan to the bottom of your list to make sure you’re deleting the right number of records. I also like to check one or two item records to make super super certain they’re mine. </a:t>
            </a:r>
          </a:p>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1" dirty="0"/>
              <a:t>Audience Participation: </a:t>
            </a:r>
          </a:p>
          <a:p>
            <a:pPr lvl="0">
              <a:spcBef>
                <a:spcPts val="0"/>
              </a:spcBef>
              <a:buNone/>
            </a:pPr>
            <a:endParaRPr b="1" dirty="0"/>
          </a:p>
          <a:p>
            <a:pPr lvl="0">
              <a:spcBef>
                <a:spcPts val="0"/>
              </a:spcBef>
              <a:buNone/>
            </a:pPr>
            <a:r>
              <a:rPr lang="en-US" b="1" dirty="0"/>
              <a:t>Thanks for attending!</a:t>
            </a:r>
          </a:p>
          <a:p>
            <a:pPr lvl="0">
              <a:spcBef>
                <a:spcPts val="0"/>
              </a:spcBef>
              <a:buNone/>
            </a:pPr>
            <a:r>
              <a:rPr lang="en-US" b="1" dirty="0"/>
              <a:t>Questions for Austin, Amy or Andy? </a:t>
            </a:r>
          </a:p>
          <a:p>
            <a:pPr lvl="0">
              <a:spcBef>
                <a:spcPts val="0"/>
              </a:spcBef>
              <a:buNone/>
            </a:pPr>
            <a:endParaRPr b="1" dirty="0"/>
          </a:p>
          <a:p>
            <a:pPr lvl="0">
              <a:spcBef>
                <a:spcPts val="0"/>
              </a:spcBef>
              <a:buNone/>
            </a:pPr>
            <a:endParaRPr b="1" dirty="0"/>
          </a:p>
          <a:p>
            <a:pPr lvl="0">
              <a:spcBef>
                <a:spcPts val="0"/>
              </a:spcBef>
              <a:buNone/>
            </a:pPr>
            <a:endParaRPr b="1" dirty="0"/>
          </a:p>
          <a:p>
            <a:pPr lvl="0" rtl="0">
              <a:spcBef>
                <a:spcPts val="0"/>
              </a:spcBef>
              <a:buNone/>
            </a:pPr>
            <a:r>
              <a:rPr lang="en-US" b="1" dirty="0"/>
              <a:t>email Andy or Amy if you want access to the </a:t>
            </a:r>
            <a:r>
              <a:rPr lang="en-US" b="1" dirty="0" err="1"/>
              <a:t>JSON</a:t>
            </a:r>
            <a:r>
              <a:rPr lang="en-US" b="1" dirty="0"/>
              <a:t> Wrangler. Please make a copy!</a:t>
            </a:r>
          </a:p>
          <a:p>
            <a:pPr lvl="0" rt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3"/>
        <p:cNvGrpSpPr/>
        <p:nvPr/>
      </p:nvGrpSpPr>
      <p:grpSpPr>
        <a:xfrm>
          <a:off x="0" y="0"/>
          <a:ext cx="0" cy="0"/>
          <a:chOff x="0" y="0"/>
          <a:chExt cx="0" cy="0"/>
        </a:xfrm>
      </p:grpSpPr>
      <p:grpSp>
        <p:nvGrpSpPr>
          <p:cNvPr id="24" name="Shape 24"/>
          <p:cNvGrpSpPr/>
          <p:nvPr/>
        </p:nvGrpSpPr>
        <p:grpSpPr>
          <a:xfrm>
            <a:off x="0" y="0"/>
            <a:ext cx="12192000" cy="6858000"/>
            <a:chOff x="0" y="0"/>
            <a:chExt cx="12192000" cy="6858000"/>
          </a:xfrm>
        </p:grpSpPr>
        <p:sp>
          <p:nvSpPr>
            <p:cNvPr id="25" name="Shape 25"/>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33" name="Shape 33"/>
          <p:cNvSpPr txBox="1">
            <a:spLocks noGrp="1"/>
          </p:cNvSpPr>
          <p:nvPr>
            <p:ph type="ctrTitle"/>
          </p:nvPr>
        </p:nvSpPr>
        <p:spPr>
          <a:xfrm>
            <a:off x="1154955" y="2099733"/>
            <a:ext cx="8825658" cy="2677648"/>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Century Gothic"/>
              <a:buNone/>
              <a:defRPr sz="5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4" name="Shape 34"/>
          <p:cNvSpPr txBox="1">
            <a:spLocks noGrp="1"/>
          </p:cNvSpPr>
          <p:nvPr>
            <p:ph type="subTitle" idx="1"/>
          </p:nvPr>
        </p:nvSpPr>
        <p:spPr>
          <a:xfrm>
            <a:off x="1154955" y="4777380"/>
            <a:ext cx="8825658" cy="86142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chemeClr val="accent1"/>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35" name="Shape 35"/>
          <p:cNvSpPr txBox="1">
            <a:spLocks noGrp="1"/>
          </p:cNvSpPr>
          <p:nvPr>
            <p:ph type="dt" idx="10"/>
          </p:nvPr>
        </p:nvSpPr>
        <p:spPr>
          <a:xfrm rot="5400000">
            <a:off x="10176279" y="1792223"/>
            <a:ext cx="990599" cy="304799"/>
          </a:xfrm>
          <a:prstGeom prst="rect">
            <a:avLst/>
          </a:prstGeom>
          <a:noFill/>
          <a:ln>
            <a:noFill/>
          </a:ln>
        </p:spPr>
        <p:txBody>
          <a:bodyPr wrap="square" lIns="91425" tIns="91425" rIns="91425" bIns="91425" anchor="t" anchorCtr="0"/>
          <a:lstStyle>
            <a:lvl1pPr marL="0" marR="0" lvl="0" indent="0" algn="l"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Shape 36"/>
          <p:cNvSpPr txBox="1">
            <a:spLocks noGrp="1"/>
          </p:cNvSpPr>
          <p:nvPr>
            <p:ph type="ftr" idx="11"/>
          </p:nvPr>
        </p:nvSpPr>
        <p:spPr>
          <a:xfrm rot="5400000">
            <a:off x="8963575" y="3226820"/>
            <a:ext cx="3859795" cy="304801"/>
          </a:xfrm>
          <a:prstGeom prst="rect">
            <a:avLst/>
          </a:prstGeom>
          <a:noFill/>
          <a:ln>
            <a:noFill/>
          </a:ln>
        </p:spPr>
        <p:txBody>
          <a:bodyPr wrap="square" lIns="91425" tIns="91425" rIns="91425" bIns="91425" anchor="b" anchorCtr="0"/>
          <a:lstStyle>
            <a:lvl1pPr marL="0" marR="0" lvl="0" indent="0" algn="l"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38" name="Shape 38"/>
          <p:cNvSpPr txBox="1">
            <a:spLocks noGrp="1"/>
          </p:cNvSpPr>
          <p:nvPr>
            <p:ph type="sldNum" idx="12"/>
          </p:nvPr>
        </p:nvSpPr>
        <p:spPr>
          <a:xfrm>
            <a:off x="10351008" y="292608"/>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30"/>
        <p:cNvGrpSpPr/>
        <p:nvPr/>
      </p:nvGrpSpPr>
      <p:grpSpPr>
        <a:xfrm>
          <a:off x="0" y="0"/>
          <a:ext cx="0" cy="0"/>
          <a:chOff x="0" y="0"/>
          <a:chExt cx="0" cy="0"/>
        </a:xfrm>
      </p:grpSpPr>
      <p:grpSp>
        <p:nvGrpSpPr>
          <p:cNvPr id="131" name="Shape 131"/>
          <p:cNvGrpSpPr/>
          <p:nvPr/>
        </p:nvGrpSpPr>
        <p:grpSpPr>
          <a:xfrm>
            <a:off x="0" y="0"/>
            <a:ext cx="12192000" cy="6858000"/>
            <a:chOff x="0" y="0"/>
            <a:chExt cx="12192000" cy="6858000"/>
          </a:xfrm>
        </p:grpSpPr>
        <p:sp>
          <p:nvSpPr>
            <p:cNvPr id="132" name="Shape 132"/>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133" name="Shape 133"/>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4" name="Shape 134"/>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5" name="Shape 135"/>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6" name="Shape 136"/>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7" name="Shape 137"/>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9" name="Shape 139"/>
            <p:cNvSpPr/>
            <p:nvPr/>
          </p:nvSpPr>
          <p:spPr>
            <a:xfrm rot="10800000">
              <a:off x="459506" y="321130"/>
              <a:ext cx="11277600" cy="4533900"/>
            </a:xfrm>
            <a:custGeom>
              <a:avLst/>
              <a:gdLst/>
              <a:ahLst/>
              <a:cxnLst/>
              <a:rect l="0" t="0" r="0" b="0"/>
              <a:pathLst>
                <a:path w="120000" h="120000" extrusionOk="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40" name="Shape 140"/>
            <p:cNvSpPr/>
            <p:nvPr/>
          </p:nvSpPr>
          <p:spPr>
            <a:xfrm rot="10371525">
              <a:off x="263767" y="4438254"/>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41" name="Shape 141"/>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42" name="Shape 142"/>
          <p:cNvSpPr txBox="1">
            <a:spLocks noGrp="1"/>
          </p:cNvSpPr>
          <p:nvPr>
            <p:ph type="title"/>
          </p:nvPr>
        </p:nvSpPr>
        <p:spPr>
          <a:xfrm>
            <a:off x="1154956" y="4965945"/>
            <a:ext cx="8825657" cy="566738"/>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3" name="Shape 143"/>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44" name="Shape 144"/>
          <p:cNvSpPr txBox="1">
            <a:spLocks noGrp="1"/>
          </p:cNvSpPr>
          <p:nvPr>
            <p:ph type="body" idx="1"/>
          </p:nvPr>
        </p:nvSpPr>
        <p:spPr>
          <a:xfrm>
            <a:off x="1154956" y="5532683"/>
            <a:ext cx="8825656" cy="493712"/>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Shape 146"/>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148" name="Shape 148"/>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49"/>
        <p:cNvGrpSpPr/>
        <p:nvPr/>
      </p:nvGrpSpPr>
      <p:grpSpPr>
        <a:xfrm>
          <a:off x="0" y="0"/>
          <a:ext cx="0" cy="0"/>
          <a:chOff x="0" y="0"/>
          <a:chExt cx="0" cy="0"/>
        </a:xfrm>
      </p:grpSpPr>
      <p:grpSp>
        <p:nvGrpSpPr>
          <p:cNvPr id="150" name="Shape 150"/>
          <p:cNvGrpSpPr/>
          <p:nvPr/>
        </p:nvGrpSpPr>
        <p:grpSpPr>
          <a:xfrm>
            <a:off x="0" y="0"/>
            <a:ext cx="12192000" cy="6858000"/>
            <a:chOff x="0" y="0"/>
            <a:chExt cx="12192000" cy="6858000"/>
          </a:xfrm>
        </p:grpSpPr>
        <p:sp>
          <p:nvSpPr>
            <p:cNvPr id="151" name="Shape 151"/>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54" name="Shape 154"/>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55" name="Shape 155"/>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a:off x="455612" y="2801319"/>
              <a:ext cx="11277600" cy="3602637"/>
            </a:xfrm>
            <a:custGeom>
              <a:avLst/>
              <a:gdLst/>
              <a:ahLst/>
              <a:cxnLst/>
              <a:rect l="0" t="0" r="0" b="0"/>
              <a:pathLst>
                <a:path w="120000" h="120000" extrusionOk="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159" name="Shape 159"/>
            <p:cNvSpPr/>
            <p:nvPr/>
          </p:nvSpPr>
          <p:spPr>
            <a:xfrm rot="-589932">
              <a:off x="8490951" y="2714874"/>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60" name="Shape 160"/>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61" name="Shape 161"/>
          <p:cNvSpPr txBox="1">
            <a:spLocks noGrp="1"/>
          </p:cNvSpPr>
          <p:nvPr>
            <p:ph type="title"/>
          </p:nvPr>
        </p:nvSpPr>
        <p:spPr>
          <a:xfrm>
            <a:off x="1154954" y="1063416"/>
            <a:ext cx="8825659" cy="1379755"/>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62" name="Shape 162"/>
          <p:cNvSpPr txBox="1">
            <a:spLocks noGrp="1"/>
          </p:cNvSpPr>
          <p:nvPr>
            <p:ph type="body" idx="1"/>
          </p:nvPr>
        </p:nvSpPr>
        <p:spPr>
          <a:xfrm>
            <a:off x="1154954" y="3543300"/>
            <a:ext cx="8825659" cy="2476500"/>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63" name="Shape 163"/>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4" name="Shape 164"/>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5" name="Shape 165"/>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166" name="Shape 166"/>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Shape 167"/>
        <p:cNvGrpSpPr/>
        <p:nvPr/>
      </p:nvGrpSpPr>
      <p:grpSpPr>
        <a:xfrm>
          <a:off x="0" y="0"/>
          <a:ext cx="0" cy="0"/>
          <a:chOff x="0" y="0"/>
          <a:chExt cx="0" cy="0"/>
        </a:xfrm>
      </p:grpSpPr>
      <p:grpSp>
        <p:nvGrpSpPr>
          <p:cNvPr id="168" name="Shape 168"/>
          <p:cNvGrpSpPr/>
          <p:nvPr/>
        </p:nvGrpSpPr>
        <p:grpSpPr>
          <a:xfrm>
            <a:off x="0" y="0"/>
            <a:ext cx="12192000" cy="6858000"/>
            <a:chOff x="0" y="0"/>
            <a:chExt cx="12192000" cy="6858000"/>
          </a:xfrm>
        </p:grpSpPr>
        <p:sp>
          <p:nvSpPr>
            <p:cNvPr id="169" name="Shape 169"/>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170" name="Shape 170"/>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72" name="Shape 172"/>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74" name="Shape 174"/>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75" name="Shape 175"/>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rot="-589932">
              <a:off x="8490951" y="4185117"/>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a:off x="455612" y="4241801"/>
              <a:ext cx="11277600" cy="2337161"/>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78" name="Shape 178"/>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79" name="Shape 179"/>
          <p:cNvSpPr txBox="1"/>
          <p:nvPr/>
        </p:nvSpPr>
        <p:spPr>
          <a:xfrm>
            <a:off x="898295" y="603589"/>
            <a:ext cx="801912" cy="1569660"/>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9600" b="0" i="0" u="none" strike="noStrike" cap="none">
                <a:solidFill>
                  <a:schemeClr val="accent1"/>
                </a:solidFill>
                <a:latin typeface="Arial"/>
                <a:ea typeface="Arial"/>
                <a:cs typeface="Arial"/>
                <a:sym typeface="Arial"/>
              </a:rPr>
              <a:t>“</a:t>
            </a:r>
          </a:p>
        </p:txBody>
      </p:sp>
      <p:sp>
        <p:nvSpPr>
          <p:cNvPr id="180" name="Shape 180"/>
          <p:cNvSpPr txBox="1"/>
          <p:nvPr/>
        </p:nvSpPr>
        <p:spPr>
          <a:xfrm>
            <a:off x="9705137" y="2613787"/>
            <a:ext cx="801912" cy="1569660"/>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9600" b="0" i="0" u="none" strike="noStrike" cap="none">
                <a:solidFill>
                  <a:schemeClr val="accent1"/>
                </a:solidFill>
                <a:latin typeface="Arial"/>
                <a:ea typeface="Arial"/>
                <a:cs typeface="Arial"/>
                <a:sym typeface="Arial"/>
              </a:rPr>
              <a:t>”</a:t>
            </a:r>
          </a:p>
        </p:txBody>
      </p:sp>
      <p:sp>
        <p:nvSpPr>
          <p:cNvPr id="181" name="Shape 181"/>
          <p:cNvSpPr txBox="1">
            <a:spLocks noGrp="1"/>
          </p:cNvSpPr>
          <p:nvPr>
            <p:ph type="title"/>
          </p:nvPr>
        </p:nvSpPr>
        <p:spPr>
          <a:xfrm>
            <a:off x="1574801" y="980517"/>
            <a:ext cx="8460983" cy="2705034"/>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2" name="Shape 182"/>
          <p:cNvSpPr txBox="1">
            <a:spLocks noGrp="1"/>
          </p:cNvSpPr>
          <p:nvPr>
            <p:ph type="body" idx="1"/>
          </p:nvPr>
        </p:nvSpPr>
        <p:spPr>
          <a:xfrm>
            <a:off x="1945945" y="3686515"/>
            <a:ext cx="7725772" cy="34217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small">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83" name="Shape 183"/>
          <p:cNvSpPr txBox="1">
            <a:spLocks noGrp="1"/>
          </p:cNvSpPr>
          <p:nvPr>
            <p:ph type="body" idx="2"/>
          </p:nvPr>
        </p:nvSpPr>
        <p:spPr>
          <a:xfrm>
            <a:off x="1154954" y="5014393"/>
            <a:ext cx="8825659" cy="1012664"/>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84" name="Shape 184"/>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5" name="Shape 185"/>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6" name="Shape 186"/>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187" name="Shape 187"/>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Shape 188"/>
        <p:cNvGrpSpPr/>
        <p:nvPr/>
      </p:nvGrpSpPr>
      <p:grpSpPr>
        <a:xfrm>
          <a:off x="0" y="0"/>
          <a:ext cx="0" cy="0"/>
          <a:chOff x="0" y="0"/>
          <a:chExt cx="0" cy="0"/>
        </a:xfrm>
      </p:grpSpPr>
      <p:grpSp>
        <p:nvGrpSpPr>
          <p:cNvPr id="189" name="Shape 189"/>
          <p:cNvGrpSpPr/>
          <p:nvPr/>
        </p:nvGrpSpPr>
        <p:grpSpPr>
          <a:xfrm>
            <a:off x="0" y="0"/>
            <a:ext cx="12192000" cy="6858000"/>
            <a:chOff x="0" y="0"/>
            <a:chExt cx="12192000" cy="6858000"/>
          </a:xfrm>
        </p:grpSpPr>
        <p:sp>
          <p:nvSpPr>
            <p:cNvPr id="190" name="Shape 190"/>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95" name="Shape 195"/>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rot="-589932">
              <a:off x="8490951" y="4193583"/>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98" name="Shape 198"/>
            <p:cNvSpPr/>
            <p:nvPr/>
          </p:nvSpPr>
          <p:spPr>
            <a:xfrm>
              <a:off x="455612" y="4241801"/>
              <a:ext cx="11277600" cy="2337161"/>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99" name="Shape 199"/>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00" name="Shape 200"/>
          <p:cNvSpPr txBox="1">
            <a:spLocks noGrp="1"/>
          </p:cNvSpPr>
          <p:nvPr>
            <p:ph type="title"/>
          </p:nvPr>
        </p:nvSpPr>
        <p:spPr>
          <a:xfrm>
            <a:off x="1154955" y="2404477"/>
            <a:ext cx="8825659" cy="1788704"/>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01" name="Shape 201"/>
          <p:cNvSpPr txBox="1">
            <a:spLocks noGrp="1"/>
          </p:cNvSpPr>
          <p:nvPr>
            <p:ph type="body" idx="1"/>
          </p:nvPr>
        </p:nvSpPr>
        <p:spPr>
          <a:xfrm>
            <a:off x="1138587" y="5024967"/>
            <a:ext cx="8825658" cy="8604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02" name="Shape 202"/>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3" name="Shape 203"/>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Shape 204"/>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05" name="Shape 205"/>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08" name="Shape 208"/>
          <p:cNvSpPr txBox="1">
            <a:spLocks noGrp="1"/>
          </p:cNvSpPr>
          <p:nvPr>
            <p:ph type="body" idx="1"/>
          </p:nvPr>
        </p:nvSpPr>
        <p:spPr>
          <a:xfrm>
            <a:off x="1154954" y="2610999"/>
            <a:ext cx="3129168"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09" name="Shape 209"/>
          <p:cNvSpPr txBox="1">
            <a:spLocks noGrp="1"/>
          </p:cNvSpPr>
          <p:nvPr>
            <p:ph type="body" idx="2"/>
          </p:nvPr>
        </p:nvSpPr>
        <p:spPr>
          <a:xfrm>
            <a:off x="1154954" y="3187261"/>
            <a:ext cx="3129168" cy="2839796"/>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0" name="Shape 210"/>
          <p:cNvSpPr txBox="1">
            <a:spLocks noGrp="1"/>
          </p:cNvSpPr>
          <p:nvPr>
            <p:ph type="body" idx="3"/>
          </p:nvPr>
        </p:nvSpPr>
        <p:spPr>
          <a:xfrm>
            <a:off x="4512721" y="2610999"/>
            <a:ext cx="3145380"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1" name="Shape 211"/>
          <p:cNvSpPr txBox="1">
            <a:spLocks noGrp="1"/>
          </p:cNvSpPr>
          <p:nvPr>
            <p:ph type="body" idx="4"/>
          </p:nvPr>
        </p:nvSpPr>
        <p:spPr>
          <a:xfrm>
            <a:off x="4512721" y="3187261"/>
            <a:ext cx="3145380" cy="2839795"/>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2" name="Shape 212"/>
          <p:cNvSpPr txBox="1">
            <a:spLocks noGrp="1"/>
          </p:cNvSpPr>
          <p:nvPr>
            <p:ph type="body" idx="5"/>
          </p:nvPr>
        </p:nvSpPr>
        <p:spPr>
          <a:xfrm>
            <a:off x="7886701" y="2603500"/>
            <a:ext cx="3157448" cy="576261"/>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3" name="Shape 213"/>
          <p:cNvSpPr txBox="1">
            <a:spLocks noGrp="1"/>
          </p:cNvSpPr>
          <p:nvPr>
            <p:ph type="body" idx="6"/>
          </p:nvPr>
        </p:nvSpPr>
        <p:spPr>
          <a:xfrm>
            <a:off x="7886700" y="3187261"/>
            <a:ext cx="3161029" cy="283979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14" name="Shape 214"/>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215" name="Shape 215"/>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216" name="Shape 216"/>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7" name="Shape 217"/>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8" name="Shape 218"/>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1" name="Shape 221"/>
          <p:cNvSpPr txBox="1">
            <a:spLocks noGrp="1"/>
          </p:cNvSpPr>
          <p:nvPr>
            <p:ph type="body" idx="1"/>
          </p:nvPr>
        </p:nvSpPr>
        <p:spPr>
          <a:xfrm>
            <a:off x="1154954" y="4532844"/>
            <a:ext cx="3020744" cy="576263"/>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22" name="Shape 222"/>
          <p:cNvSpPr>
            <a:spLocks noGrp="1"/>
          </p:cNvSpPr>
          <p:nvPr>
            <p:ph type="pic" idx="2"/>
          </p:nvPr>
        </p:nvSpPr>
        <p:spPr>
          <a:xfrm>
            <a:off x="1334552" y="2611246"/>
            <a:ext cx="2691242" cy="1583764"/>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3" name="Shape 223"/>
          <p:cNvSpPr txBox="1">
            <a:spLocks noGrp="1"/>
          </p:cNvSpPr>
          <p:nvPr>
            <p:ph type="body" idx="3"/>
          </p:nvPr>
        </p:nvSpPr>
        <p:spPr>
          <a:xfrm>
            <a:off x="1154953" y="5109107"/>
            <a:ext cx="3020745" cy="91794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24" name="Shape 224"/>
          <p:cNvSpPr txBox="1">
            <a:spLocks noGrp="1"/>
          </p:cNvSpPr>
          <p:nvPr>
            <p:ph type="body" idx="4"/>
          </p:nvPr>
        </p:nvSpPr>
        <p:spPr>
          <a:xfrm>
            <a:off x="4568865" y="4532845"/>
            <a:ext cx="3050438"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25" name="Shape 225"/>
          <p:cNvSpPr>
            <a:spLocks noGrp="1"/>
          </p:cNvSpPr>
          <p:nvPr>
            <p:ph type="pic" idx="5"/>
          </p:nvPr>
        </p:nvSpPr>
        <p:spPr>
          <a:xfrm>
            <a:off x="4748463" y="2642840"/>
            <a:ext cx="2691242" cy="155217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6" name="Shape 226"/>
          <p:cNvSpPr txBox="1">
            <a:spLocks noGrp="1"/>
          </p:cNvSpPr>
          <p:nvPr>
            <p:ph type="body" idx="6"/>
          </p:nvPr>
        </p:nvSpPr>
        <p:spPr>
          <a:xfrm>
            <a:off x="4568865" y="5109107"/>
            <a:ext cx="3050438" cy="92140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27" name="Shape 227"/>
          <p:cNvSpPr txBox="1">
            <a:spLocks noGrp="1"/>
          </p:cNvSpPr>
          <p:nvPr>
            <p:ph type="body" idx="7"/>
          </p:nvPr>
        </p:nvSpPr>
        <p:spPr>
          <a:xfrm>
            <a:off x="7983434" y="4532845"/>
            <a:ext cx="3050438"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28" name="Shape 228"/>
          <p:cNvSpPr>
            <a:spLocks noGrp="1"/>
          </p:cNvSpPr>
          <p:nvPr>
            <p:ph type="pic" idx="8"/>
          </p:nvPr>
        </p:nvSpPr>
        <p:spPr>
          <a:xfrm>
            <a:off x="8163031" y="2618992"/>
            <a:ext cx="2691242" cy="1576018"/>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9" name="Shape 229"/>
          <p:cNvSpPr txBox="1">
            <a:spLocks noGrp="1"/>
          </p:cNvSpPr>
          <p:nvPr>
            <p:ph type="body" idx="9"/>
          </p:nvPr>
        </p:nvSpPr>
        <p:spPr>
          <a:xfrm>
            <a:off x="7983434" y="5109107"/>
            <a:ext cx="3054127" cy="896341"/>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30" name="Shape 230"/>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231" name="Shape 231"/>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232" name="Shape 232"/>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3" name="Shape 233"/>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4" name="Shape 234"/>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7" name="Shape 237"/>
          <p:cNvSpPr txBox="1">
            <a:spLocks noGrp="1"/>
          </p:cNvSpPr>
          <p:nvPr>
            <p:ph type="body" idx="1"/>
          </p:nvPr>
        </p:nvSpPr>
        <p:spPr>
          <a:xfrm rot="5400000">
            <a:off x="3859634" y="-101180"/>
            <a:ext cx="3416300" cy="8825659"/>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38" name="Shape 238"/>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9" name="Shape 239"/>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0" name="Shape 240"/>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241"/>
        <p:cNvGrpSpPr/>
        <p:nvPr/>
      </p:nvGrpSpPr>
      <p:grpSpPr>
        <a:xfrm>
          <a:off x="0" y="0"/>
          <a:ext cx="0" cy="0"/>
          <a:chOff x="0" y="0"/>
          <a:chExt cx="0" cy="0"/>
        </a:xfrm>
      </p:grpSpPr>
      <p:grpSp>
        <p:nvGrpSpPr>
          <p:cNvPr id="242" name="Shape 242"/>
          <p:cNvGrpSpPr/>
          <p:nvPr/>
        </p:nvGrpSpPr>
        <p:grpSpPr>
          <a:xfrm>
            <a:off x="0" y="0"/>
            <a:ext cx="12192000" cy="6858000"/>
            <a:chOff x="0" y="0"/>
            <a:chExt cx="12192000" cy="6858000"/>
          </a:xfrm>
        </p:grpSpPr>
        <p:sp>
          <p:nvSpPr>
            <p:cNvPr id="243" name="Shape 243"/>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244" name="Shape 244"/>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46" name="Shape 246"/>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49" name="Shape 249"/>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250" name="Shape 250"/>
            <p:cNvSpPr/>
            <p:nvPr/>
          </p:nvSpPr>
          <p:spPr>
            <a:xfrm rot="5101749">
              <a:off x="6294738" y="4577737"/>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a:off x="414867" y="402165"/>
              <a:ext cx="6510866" cy="605367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rot="5400000">
              <a:off x="4449232" y="2801721"/>
              <a:ext cx="6053670"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53" name="Shape 253"/>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54" name="Shape 254"/>
          <p:cNvSpPr txBox="1">
            <a:spLocks noGrp="1"/>
          </p:cNvSpPr>
          <p:nvPr>
            <p:ph type="title"/>
          </p:nvPr>
        </p:nvSpPr>
        <p:spPr>
          <a:xfrm rot="5400000">
            <a:off x="6925404" y="2957260"/>
            <a:ext cx="4729626" cy="1409965"/>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55" name="Shape 255"/>
          <p:cNvSpPr txBox="1">
            <a:spLocks noGrp="1"/>
          </p:cNvSpPr>
          <p:nvPr>
            <p:ph type="body" idx="1"/>
          </p:nvPr>
        </p:nvSpPr>
        <p:spPr>
          <a:xfrm rot="5400000">
            <a:off x="1913914" y="538470"/>
            <a:ext cx="4729627" cy="6247546"/>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56" name="Shape 256"/>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7" name="Shape 257"/>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8" name="Shape 258"/>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59" name="Shape 259"/>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1154954" y="2603500"/>
            <a:ext cx="8761413" cy="34163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2" name="Shape 42"/>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Shape 43"/>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45"/>
        <p:cNvGrpSpPr/>
        <p:nvPr/>
      </p:nvGrpSpPr>
      <p:grpSpPr>
        <a:xfrm>
          <a:off x="0" y="0"/>
          <a:ext cx="0" cy="0"/>
          <a:chOff x="0" y="0"/>
          <a:chExt cx="0" cy="0"/>
        </a:xfrm>
      </p:grpSpPr>
      <p:grpSp>
        <p:nvGrpSpPr>
          <p:cNvPr id="46" name="Shape 46"/>
          <p:cNvGrpSpPr/>
          <p:nvPr/>
        </p:nvGrpSpPr>
        <p:grpSpPr>
          <a:xfrm>
            <a:off x="0" y="0"/>
            <a:ext cx="12192000" cy="6858000"/>
            <a:chOff x="0" y="0"/>
            <a:chExt cx="12192000" cy="6858000"/>
          </a:xfrm>
        </p:grpSpPr>
        <p:sp>
          <p:nvSpPr>
            <p:cNvPr id="47" name="Shape 47"/>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48" name="Shape 48"/>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49" name="Shape 49"/>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50" name="Shape 50"/>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a:off x="7289800" y="402165"/>
              <a:ext cx="4478865" cy="605367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rot="-5400000">
              <a:off x="3787244" y="2801721"/>
              <a:ext cx="6053670"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56" name="Shape 56"/>
            <p:cNvSpPr/>
            <p:nvPr/>
          </p:nvSpPr>
          <p:spPr>
            <a:xfrm rot="-5677511">
              <a:off x="4698352" y="1826078"/>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58" name="Shape 58"/>
          <p:cNvSpPr txBox="1">
            <a:spLocks noGrp="1"/>
          </p:cNvSpPr>
          <p:nvPr>
            <p:ph type="title"/>
          </p:nvPr>
        </p:nvSpPr>
        <p:spPr>
          <a:xfrm>
            <a:off x="1154956" y="2677644"/>
            <a:ext cx="4351023" cy="2283823"/>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9" name="Shape 59"/>
          <p:cNvSpPr txBox="1">
            <a:spLocks noGrp="1"/>
          </p:cNvSpPr>
          <p:nvPr>
            <p:ph type="body" idx="1"/>
          </p:nvPr>
        </p:nvSpPr>
        <p:spPr>
          <a:xfrm>
            <a:off x="6895559" y="2677644"/>
            <a:ext cx="3757545" cy="2283824"/>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Font typeface="Noto Sans Symbols"/>
              <a:buNone/>
              <a:defRPr sz="20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0" name="Shape 60"/>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Shape 62"/>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63" name="Shape 63"/>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6" name="Shape 66"/>
          <p:cNvSpPr txBox="1">
            <a:spLocks noGrp="1"/>
          </p:cNvSpPr>
          <p:nvPr>
            <p:ph type="body" idx="1"/>
          </p:nvPr>
        </p:nvSpPr>
        <p:spPr>
          <a:xfrm>
            <a:off x="1151368" y="2603500"/>
            <a:ext cx="4828744" cy="3416301"/>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2"/>
          </p:nvPr>
        </p:nvSpPr>
        <p:spPr>
          <a:xfrm>
            <a:off x="6208711" y="2603500"/>
            <a:ext cx="4825159" cy="3377705"/>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3" name="Shape 73"/>
          <p:cNvSpPr txBox="1">
            <a:spLocks noGrp="1"/>
          </p:cNvSpPr>
          <p:nvPr>
            <p:ph type="body" idx="1"/>
          </p:nvPr>
        </p:nvSpPr>
        <p:spPr>
          <a:xfrm>
            <a:off x="1154954" y="2636063"/>
            <a:ext cx="4825158"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2"/>
          </p:nvPr>
        </p:nvSpPr>
        <p:spPr>
          <a:xfrm>
            <a:off x="1154954" y="3212326"/>
            <a:ext cx="4825158" cy="2807476"/>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5" name="Shape 75"/>
          <p:cNvSpPr txBox="1">
            <a:spLocks noGrp="1"/>
          </p:cNvSpPr>
          <p:nvPr>
            <p:ph type="body" idx="3"/>
          </p:nvPr>
        </p:nvSpPr>
        <p:spPr>
          <a:xfrm>
            <a:off x="6208711" y="2603499"/>
            <a:ext cx="4825160" cy="608825"/>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6" name="Shape 76"/>
          <p:cNvSpPr txBox="1">
            <a:spLocks noGrp="1"/>
          </p:cNvSpPr>
          <p:nvPr>
            <p:ph type="body" idx="4"/>
          </p:nvPr>
        </p:nvSpPr>
        <p:spPr>
          <a:xfrm>
            <a:off x="6208712" y="3212327"/>
            <a:ext cx="4825159" cy="2807474"/>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7" name="Shape 77"/>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8" name="Shape 78"/>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Shape 79"/>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2" name="Shape 82"/>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85"/>
        <p:cNvGrpSpPr/>
        <p:nvPr/>
      </p:nvGrpSpPr>
      <p:grpSpPr>
        <a:xfrm>
          <a:off x="0" y="0"/>
          <a:ext cx="0" cy="0"/>
          <a:chOff x="0" y="0"/>
          <a:chExt cx="0" cy="0"/>
        </a:xfrm>
      </p:grpSpPr>
      <p:sp>
        <p:nvSpPr>
          <p:cNvPr id="86" name="Shape 86"/>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7" name="Shape 87"/>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Shape 88"/>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89" name="Shape 89"/>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90"/>
        <p:cNvGrpSpPr/>
        <p:nvPr/>
      </p:nvGrpSpPr>
      <p:grpSpPr>
        <a:xfrm>
          <a:off x="0" y="0"/>
          <a:ext cx="0" cy="0"/>
          <a:chOff x="0" y="0"/>
          <a:chExt cx="0" cy="0"/>
        </a:xfrm>
      </p:grpSpPr>
      <p:grpSp>
        <p:nvGrpSpPr>
          <p:cNvPr id="91" name="Shape 91"/>
          <p:cNvGrpSpPr/>
          <p:nvPr/>
        </p:nvGrpSpPr>
        <p:grpSpPr>
          <a:xfrm>
            <a:off x="0" y="0"/>
            <a:ext cx="12192000" cy="6858000"/>
            <a:chOff x="0" y="0"/>
            <a:chExt cx="12192000" cy="6858000"/>
          </a:xfrm>
        </p:grpSpPr>
        <p:sp>
          <p:nvSpPr>
            <p:cNvPr id="92" name="Shape 92"/>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5" name="Shape 95"/>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6" name="Shape 96"/>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9" name="Shape 99"/>
            <p:cNvSpPr/>
            <p:nvPr/>
          </p:nvSpPr>
          <p:spPr>
            <a:xfrm rot="-5400000">
              <a:off x="2229377" y="2801721"/>
              <a:ext cx="6053670"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00" name="Shape 100"/>
            <p:cNvSpPr/>
            <p:nvPr/>
          </p:nvSpPr>
          <p:spPr>
            <a:xfrm rot="-5677511">
              <a:off x="3140485" y="1826078"/>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01" name="Shape 101"/>
            <p:cNvSpPr/>
            <p:nvPr/>
          </p:nvSpPr>
          <p:spPr>
            <a:xfrm>
              <a:off x="5713412" y="402165"/>
              <a:ext cx="6055253" cy="605367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03" name="Shape 103"/>
          <p:cNvSpPr txBox="1">
            <a:spLocks noGrp="1"/>
          </p:cNvSpPr>
          <p:nvPr>
            <p:ph type="title"/>
          </p:nvPr>
        </p:nvSpPr>
        <p:spPr>
          <a:xfrm>
            <a:off x="1154954" y="1295400"/>
            <a:ext cx="2793158" cy="1600200"/>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4" name="Shape 104"/>
          <p:cNvSpPr txBox="1">
            <a:spLocks noGrp="1"/>
          </p:cNvSpPr>
          <p:nvPr>
            <p:ph type="body" idx="1"/>
          </p:nvPr>
        </p:nvSpPr>
        <p:spPr>
          <a:xfrm>
            <a:off x="5781146" y="1447800"/>
            <a:ext cx="5190065" cy="4572000"/>
          </a:xfrm>
          <a:prstGeom prst="rect">
            <a:avLst/>
          </a:prstGeom>
          <a:noFill/>
          <a:ln>
            <a:noFill/>
          </a:ln>
        </p:spPr>
        <p:txBody>
          <a:bodyPr wrap="square" lIns="91425" tIns="91425" rIns="91425" bIns="91425" anchor="ctr"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1154955" y="3129280"/>
            <a:ext cx="2793158" cy="289559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6" name="Shape 106"/>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7" name="Shape 107"/>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8" name="Shape 108"/>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109" name="Shape 109"/>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10"/>
        <p:cNvGrpSpPr/>
        <p:nvPr/>
      </p:nvGrpSpPr>
      <p:grpSpPr>
        <a:xfrm>
          <a:off x="0" y="0"/>
          <a:ext cx="0" cy="0"/>
          <a:chOff x="0" y="0"/>
          <a:chExt cx="0" cy="0"/>
        </a:xfrm>
      </p:grpSpPr>
      <p:grpSp>
        <p:nvGrpSpPr>
          <p:cNvPr id="111" name="Shape 111"/>
          <p:cNvGrpSpPr/>
          <p:nvPr/>
        </p:nvGrpSpPr>
        <p:grpSpPr>
          <a:xfrm>
            <a:off x="0" y="0"/>
            <a:ext cx="12192000" cy="6858000"/>
            <a:chOff x="0" y="0"/>
            <a:chExt cx="12192000" cy="6858000"/>
          </a:xfrm>
        </p:grpSpPr>
        <p:sp>
          <p:nvSpPr>
            <p:cNvPr id="112" name="Shape 112"/>
            <p:cNvSpPr/>
            <p:nvPr/>
          </p:nvSpPr>
          <p:spPr>
            <a:xfrm>
              <a:off x="0" y="0"/>
              <a:ext cx="12192000" cy="6858000"/>
            </a:xfrm>
            <a:prstGeom prst="rect">
              <a:avLst/>
            </a:prstGeom>
            <a:blipFill rotWithShape="1">
              <a:blip r:embed="rId2">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677511">
              <a:off x="4203594" y="1826078"/>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295432" y="2801721"/>
              <a:ext cx="6053670"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21" name="Shape 121"/>
            <p:cNvSpPr/>
            <p:nvPr/>
          </p:nvSpPr>
          <p:spPr>
            <a:xfrm>
              <a:off x="6172200" y="402165"/>
              <a:ext cx="5596465" cy="605367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23" name="Shape 123"/>
          <p:cNvSpPr txBox="1">
            <a:spLocks noGrp="1"/>
          </p:cNvSpPr>
          <p:nvPr>
            <p:ph type="title"/>
          </p:nvPr>
        </p:nvSpPr>
        <p:spPr>
          <a:xfrm>
            <a:off x="1153907" y="1693332"/>
            <a:ext cx="3860259" cy="1735668"/>
          </a:xfrm>
          <a:prstGeom prst="rect">
            <a:avLst/>
          </a:prstGeom>
          <a:noFill/>
          <a:ln>
            <a:noFill/>
          </a:ln>
        </p:spPr>
        <p:txBody>
          <a:bodyPr wrap="square"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4" name="Shape 124"/>
          <p:cNvSpPr>
            <a:spLocks noGrp="1"/>
          </p:cNvSpPr>
          <p:nvPr>
            <p:ph type="pic" idx="2"/>
          </p:nvPr>
        </p:nvSpPr>
        <p:spPr>
          <a:xfrm>
            <a:off x="6547872" y="1143000"/>
            <a:ext cx="3227192" cy="4572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1"/>
          </p:nvPr>
        </p:nvSpPr>
        <p:spPr>
          <a:xfrm>
            <a:off x="1154955" y="3657600"/>
            <a:ext cx="3859212" cy="13716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26" name="Shape 126"/>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7" name="Shape 127"/>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8" name="Shape 128"/>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129" name="Shape 129"/>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12192000" cy="6858000"/>
            <a:chOff x="0" y="0"/>
            <a:chExt cx="12192000" cy="6858000"/>
          </a:xfrm>
        </p:grpSpPr>
        <p:sp>
          <p:nvSpPr>
            <p:cNvPr id="7" name="Shape 7"/>
            <p:cNvSpPr/>
            <p:nvPr/>
          </p:nvSpPr>
          <p:spPr>
            <a:xfrm>
              <a:off x="0" y="0"/>
              <a:ext cx="12192000" cy="6858000"/>
            </a:xfrm>
            <a:prstGeom prst="rect">
              <a:avLst/>
            </a:prstGeom>
            <a:blipFill rotWithShape="1">
              <a:blip r:embed="rId19">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8" name="Shape 8"/>
            <p:cNvSpPr/>
            <p:nvPr/>
          </p:nvSpPr>
          <p:spPr>
            <a:xfrm>
              <a:off x="8609012" y="5867400"/>
              <a:ext cx="990600" cy="990600"/>
            </a:xfrm>
            <a:prstGeom prst="ellipse">
              <a:avLst/>
            </a:prstGeom>
            <a:gradFill>
              <a:gsLst>
                <a:gs pos="0">
                  <a:srgbClr val="8EBBD2">
                    <a:alpha val="13725"/>
                  </a:srgbClr>
                </a:gs>
                <a:gs pos="36000">
                  <a:srgbClr val="8EBBD2">
                    <a:alpha val="6666"/>
                  </a:srgbClr>
                </a:gs>
                <a:gs pos="66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9" name="Shape 9"/>
            <p:cNvSpPr/>
            <p:nvPr/>
          </p:nvSpPr>
          <p:spPr>
            <a:xfrm>
              <a:off x="8609012" y="1676400"/>
              <a:ext cx="2819400" cy="2819400"/>
            </a:xfrm>
            <a:prstGeom prst="ellipse">
              <a:avLst/>
            </a:prstGeom>
            <a:gradFill>
              <a:gsLst>
                <a:gs pos="0">
                  <a:srgbClr val="8EBBD2">
                    <a:alpha val="6666"/>
                  </a:srgbClr>
                </a:gs>
                <a:gs pos="36000">
                  <a:srgbClr val="8EBBD2">
                    <a:alpha val="5882"/>
                  </a:srgbClr>
                </a:gs>
                <a:gs pos="69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0" name="Shape 10"/>
            <p:cNvSpPr/>
            <p:nvPr/>
          </p:nvSpPr>
          <p:spPr>
            <a:xfrm>
              <a:off x="7999412" y="1587"/>
              <a:ext cx="1600200" cy="1600200"/>
            </a:xfrm>
            <a:prstGeom prst="ellipse">
              <a:avLst/>
            </a:prstGeom>
            <a:gradFill>
              <a:gsLst>
                <a:gs pos="0">
                  <a:srgbClr val="FAC867">
                    <a:alpha val="13725"/>
                  </a:srgbClr>
                </a:gs>
                <a:gs pos="36000">
                  <a:srgbClr val="FAC867">
                    <a:alpha val="6666"/>
                  </a:srgbClr>
                </a:gs>
                <a:gs pos="73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0" y="2895600"/>
              <a:ext cx="2362200" cy="2362200"/>
            </a:xfrm>
            <a:prstGeom prst="ellipse">
              <a:avLst/>
            </a:prstGeom>
            <a:gradFill>
              <a:gsLst>
                <a:gs pos="0">
                  <a:srgbClr val="8EBBD2">
                    <a:alpha val="7843"/>
                  </a:srgbClr>
                </a:gs>
                <a:gs pos="36000">
                  <a:srgbClr val="8EBBD2">
                    <a:alpha val="7843"/>
                  </a:srgbClr>
                </a:gs>
                <a:gs pos="72000">
                  <a:srgbClr val="8EBBD2">
                    <a:alpha val="0"/>
                  </a:srgbClr>
                </a:gs>
                <a:gs pos="100000">
                  <a:srgbClr val="8EBBD2">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0" y="2667000"/>
              <a:ext cx="4191000" cy="4191000"/>
            </a:xfrm>
            <a:prstGeom prst="ellipse">
              <a:avLst/>
            </a:prstGeom>
            <a:gradFill>
              <a:gsLst>
                <a:gs pos="0">
                  <a:srgbClr val="FAC867">
                    <a:alpha val="10980"/>
                  </a:srgbClr>
                </a:gs>
                <a:gs pos="36000">
                  <a:srgbClr val="FAC867">
                    <a:alpha val="9803"/>
                  </a:srgbClr>
                </a:gs>
                <a:gs pos="75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8609012" y="5865239"/>
              <a:ext cx="990600" cy="990600"/>
            </a:xfrm>
            <a:prstGeom prst="ellipse">
              <a:avLst/>
            </a:prstGeom>
            <a:gradFill>
              <a:gsLst>
                <a:gs pos="0">
                  <a:srgbClr val="FAC867">
                    <a:alpha val="9803"/>
                  </a:srgbClr>
                </a:gs>
                <a:gs pos="31000">
                  <a:srgbClr val="FAC867">
                    <a:alpha val="4705"/>
                  </a:srgbClr>
                </a:gs>
                <a:gs pos="66000">
                  <a:srgbClr val="FAC867">
                    <a:alpha val="0"/>
                  </a:srgbClr>
                </a:gs>
                <a:gs pos="100000">
                  <a:srgbClr val="FAC867">
                    <a:alpha val="0"/>
                  </a:srgbClr>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89932">
              <a:off x="8490951" y="1797517"/>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459506" y="1866405"/>
              <a:ext cx="11277600" cy="4533900"/>
            </a:xfrm>
            <a:custGeom>
              <a:avLst/>
              <a:gdLst/>
              <a:ahLst/>
              <a:cxnLst/>
              <a:rect l="0" t="0" r="0" b="0"/>
              <a:pathLst>
                <a:path w="120000" h="120000" extrusionOk="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6" name="Shape 16"/>
            <p:cNvSpPr/>
            <p:nvPr/>
          </p:nvSpPr>
          <p:spPr>
            <a:xfrm>
              <a:off x="0" y="1587"/>
              <a:ext cx="12192000" cy="6856413"/>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7" name="Shape 17"/>
          <p:cNvSpPr txBox="1">
            <a:spLocks noGrp="1"/>
          </p:cNvSpPr>
          <p:nvPr>
            <p:ph type="title"/>
          </p:nvPr>
        </p:nvSpPr>
        <p:spPr>
          <a:xfrm>
            <a:off x="1154954" y="947920"/>
            <a:ext cx="8761413" cy="728480"/>
          </a:xfrm>
          <a:prstGeom prst="rect">
            <a:avLst/>
          </a:prstGeom>
          <a:noFill/>
          <a:ln>
            <a:noFill/>
          </a:ln>
        </p:spPr>
        <p:txBody>
          <a:bodyPr wrap="square"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 name="Shape 18"/>
          <p:cNvSpPr txBox="1">
            <a:spLocks noGrp="1"/>
          </p:cNvSpPr>
          <p:nvPr>
            <p:ph type="body" idx="1"/>
          </p:nvPr>
        </p:nvSpPr>
        <p:spPr>
          <a:xfrm>
            <a:off x="1154954" y="2603500"/>
            <a:ext cx="8761413" cy="341630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9" name="Shape 19"/>
          <p:cNvSpPr txBox="1">
            <a:spLocks noGrp="1"/>
          </p:cNvSpPr>
          <p:nvPr>
            <p:ph type="ftr" idx="11"/>
          </p:nvPr>
        </p:nvSpPr>
        <p:spPr>
          <a:xfrm>
            <a:off x="561110" y="6391839"/>
            <a:ext cx="3859795" cy="304801"/>
          </a:xfrm>
          <a:prstGeom prst="rect">
            <a:avLst/>
          </a:prstGeom>
          <a:noFill/>
          <a:ln>
            <a:noFill/>
          </a:ln>
        </p:spPr>
        <p:txBody>
          <a:bodyPr wrap="square"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a:off x="10650938" y="6394407"/>
            <a:ext cx="990599" cy="304799"/>
          </a:xfrm>
          <a:prstGeom prst="rect">
            <a:avLst/>
          </a:prstGeom>
          <a:noFill/>
          <a:ln>
            <a:noFill/>
          </a:ln>
        </p:spPr>
        <p:txBody>
          <a:bodyPr wrap="square"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Shape 21"/>
          <p:cNvSpPr/>
          <p:nvPr/>
        </p:nvSpPr>
        <p:spPr>
          <a:xfrm>
            <a:off x="10443728"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wrap="square" lIns="91425" tIns="91425" rIns="91425" bIns="91425" anchor="ctr" anchorCtr="0">
            <a:noAutofit/>
          </a:bodyPr>
          <a:lstStyle/>
          <a:p>
            <a:pPr lvl="0">
              <a:spcBef>
                <a:spcPts val="0"/>
              </a:spcBef>
              <a:buNone/>
            </a:pPr>
            <a:endParaRPr/>
          </a:p>
        </p:txBody>
      </p:sp>
      <p:sp>
        <p:nvSpPr>
          <p:cNvPr id="22" name="Shape 22"/>
          <p:cNvSpPr txBox="1">
            <a:spLocks noGrp="1"/>
          </p:cNvSpPr>
          <p:nvPr>
            <p:ph type="sldNum" idx="12"/>
          </p:nvPr>
        </p:nvSpPr>
        <p:spPr>
          <a:xfrm>
            <a:off x="10352540" y="295729"/>
            <a:ext cx="838199" cy="767687"/>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Century Gothic"/>
                <a:ea typeface="Century Gothic"/>
                <a:cs typeface="Century Gothic"/>
                <a:sym typeface="Century Gothic"/>
              </a:rPr>
              <a:t>‹#›</a:t>
            </a:fld>
            <a:endParaRPr lang="en-US" sz="2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aff.mcpld.org/wiki/images/f/f6/Last_Checked-in_Date.jpe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s://goo.gl/QqDpZ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ff.mcpld.org/wiki/images/7/79/Hold_Cancellation_Selection.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ourier.clicwe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1154955" y="1551093"/>
            <a:ext cx="10457925" cy="2677648"/>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lt2"/>
              </a:buClr>
              <a:buSzPct val="25000"/>
              <a:buFont typeface="Century Gothic"/>
              <a:buNone/>
            </a:pPr>
            <a:r>
              <a:rPr lang="en-US" sz="6500" b="1" i="0" u="none" strike="noStrike" cap="none">
                <a:solidFill>
                  <a:schemeClr val="lt2"/>
                </a:solidFill>
                <a:latin typeface="Century Gothic"/>
                <a:ea typeface="Century Gothic"/>
                <a:cs typeface="Century Gothic"/>
                <a:sym typeface="Century Gothic"/>
              </a:rPr>
              <a:t>Workflow Analysis </a:t>
            </a:r>
            <a:r>
              <a:rPr lang="en-US" sz="5400" b="1" i="0" u="none" strike="noStrike" cap="none">
                <a:solidFill>
                  <a:schemeClr val="lt2"/>
                </a:solidFill>
                <a:latin typeface="Century Gothic"/>
                <a:ea typeface="Century Gothic"/>
                <a:cs typeface="Century Gothic"/>
                <a:sym typeface="Century Gothic"/>
              </a:rPr>
              <a:t/>
            </a:r>
            <a:br>
              <a:rPr lang="en-US" sz="5400" b="1" i="0" u="none" strike="noStrike" cap="none">
                <a:solidFill>
                  <a:schemeClr val="lt2"/>
                </a:solidFill>
                <a:latin typeface="Century Gothic"/>
                <a:ea typeface="Century Gothic"/>
                <a:cs typeface="Century Gothic"/>
                <a:sym typeface="Century Gothic"/>
              </a:rPr>
            </a:br>
            <a:r>
              <a:rPr lang="en-US" sz="3600" b="1" i="0" u="none" strike="noStrike" cap="none">
                <a:solidFill>
                  <a:schemeClr val="lt2"/>
                </a:solidFill>
                <a:latin typeface="Century Gothic"/>
                <a:ea typeface="Century Gothic"/>
                <a:cs typeface="Century Gothic"/>
                <a:sym typeface="Century Gothic"/>
              </a:rPr>
              <a:t>(</a:t>
            </a:r>
            <a:r>
              <a:rPr lang="en-US" sz="3600" b="1"/>
              <a:t>View Outstanding Holds, Browse Query and Deletes</a:t>
            </a:r>
            <a:r>
              <a:rPr lang="en-US" sz="3600" b="1" i="0" u="none" strike="noStrike" cap="none">
                <a:solidFill>
                  <a:schemeClr val="lt2"/>
                </a:solidFill>
                <a:latin typeface="Century Gothic"/>
                <a:ea typeface="Century Gothic"/>
                <a:cs typeface="Century Gothic"/>
                <a:sym typeface="Century Gothic"/>
              </a:rPr>
              <a:t>)</a:t>
            </a:r>
          </a:p>
        </p:txBody>
      </p:sp>
      <p:sp>
        <p:nvSpPr>
          <p:cNvPr id="265" name="Shape 265"/>
          <p:cNvSpPr txBox="1">
            <a:spLocks noGrp="1"/>
          </p:cNvSpPr>
          <p:nvPr>
            <p:ph type="subTitle" idx="1"/>
          </p:nvPr>
        </p:nvSpPr>
        <p:spPr>
          <a:xfrm>
            <a:off x="1154950" y="4228750"/>
            <a:ext cx="9776400" cy="19143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US" sz="2800" b="0" i="0" u="none" strike="noStrike" cap="none">
                <a:solidFill>
                  <a:schemeClr val="lt1"/>
                </a:solidFill>
                <a:latin typeface="Century Gothic"/>
                <a:ea typeface="Century Gothic"/>
                <a:cs typeface="Century Gothic"/>
                <a:sym typeface="Century Gothic"/>
              </a:rPr>
              <a:t>MUG 2017</a:t>
            </a:r>
          </a:p>
          <a:p>
            <a:pPr marL="0" marR="0" lvl="0" indent="0" algn="l" rtl="0">
              <a:lnSpc>
                <a:spcPct val="80000"/>
              </a:lnSpc>
              <a:spcBef>
                <a:spcPts val="1000"/>
              </a:spcBef>
              <a:spcAft>
                <a:spcPts val="0"/>
              </a:spcAft>
              <a:buClr>
                <a:schemeClr val="accent1"/>
              </a:buClr>
              <a:buSzPct val="25000"/>
              <a:buFont typeface="Noto Sans Symbols"/>
              <a:buNone/>
            </a:pPr>
            <a:r>
              <a:rPr lang="en-US" sz="2400" b="0" i="0" u="none" strike="noStrike" cap="none">
                <a:solidFill>
                  <a:schemeClr val="lt1"/>
                </a:solidFill>
                <a:latin typeface="Century Gothic"/>
                <a:ea typeface="Century Gothic"/>
                <a:cs typeface="Century Gothic"/>
                <a:sym typeface="Century Gothic"/>
              </a:rPr>
              <a:t>Friday, October 6th</a:t>
            </a:r>
          </a:p>
          <a:p>
            <a:pPr marL="0" marR="0" lvl="0" indent="0" algn="l" rtl="0">
              <a:lnSpc>
                <a:spcPct val="80000"/>
              </a:lnSpc>
              <a:spcBef>
                <a:spcPts val="1000"/>
              </a:spcBef>
              <a:spcAft>
                <a:spcPts val="0"/>
              </a:spcAft>
              <a:buClr>
                <a:schemeClr val="accent1"/>
              </a:buClr>
              <a:buSzPct val="25000"/>
              <a:buFont typeface="Noto Sans Symbols"/>
              <a:buNone/>
            </a:pPr>
            <a:r>
              <a:rPr lang="en-US" sz="2400" b="0" i="0" u="none" strike="noStrike" cap="none">
                <a:solidFill>
                  <a:schemeClr val="lt1"/>
                </a:solidFill>
                <a:latin typeface="Century Gothic"/>
                <a:ea typeface="Century Gothic"/>
                <a:cs typeface="Century Gothic"/>
                <a:sym typeface="Century Gothic"/>
              </a:rPr>
              <a:t>Presenters: Andy Helck &amp; Amy Sieving, Wilkinson Library; Austin Mullinex, Mesa County Libraries</a:t>
            </a:r>
            <a:r>
              <a:rPr lang="en-US" sz="375" b="0" i="0" u="none" strike="noStrike" cap="none">
                <a:solidFill>
                  <a:schemeClr val="accent1"/>
                </a:solidFill>
                <a:latin typeface="Century Gothic"/>
                <a:ea typeface="Century Gothic"/>
                <a:cs typeface="Century Gothic"/>
                <a:sym typeface="Century Gothic"/>
              </a:rPr>
              <a:t/>
            </a:r>
            <a:br>
              <a:rPr lang="en-US" sz="375" b="0" i="0" u="none" strike="noStrike" cap="none">
                <a:solidFill>
                  <a:schemeClr val="accent1"/>
                </a:solidFill>
                <a:latin typeface="Century Gothic"/>
                <a:ea typeface="Century Gothic"/>
                <a:cs typeface="Century Gothic"/>
                <a:sym typeface="Century Gothic"/>
              </a:rPr>
            </a:br>
            <a:endParaRPr lang="en-US" sz="375" b="0" i="0" u="none" strike="noStrike" cap="none">
              <a:solidFill>
                <a:schemeClr val="accent1"/>
              </a:solidFill>
              <a:latin typeface="Century Gothic"/>
              <a:ea typeface="Century Gothic"/>
              <a:cs typeface="Century Gothic"/>
              <a:sym typeface="Century Gothic"/>
            </a:endParaRPr>
          </a:p>
        </p:txBody>
      </p:sp>
      <p:pic>
        <p:nvPicPr>
          <p:cNvPr id="266" name="Shape 266"/>
          <p:cNvPicPr preferRelativeResize="0"/>
          <p:nvPr/>
        </p:nvPicPr>
        <p:blipFill rotWithShape="1">
          <a:blip r:embed="rId3">
            <a:alphaModFix/>
          </a:blip>
          <a:srcRect/>
          <a:stretch/>
        </p:blipFill>
        <p:spPr>
          <a:xfrm>
            <a:off x="590204" y="560280"/>
            <a:ext cx="2211185" cy="1014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0" y="0"/>
            <a:ext cx="11569500" cy="5187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b="1" i="1">
                <a:solidFill>
                  <a:srgbClr val="3366BB"/>
                </a:solidFill>
              </a:rPr>
              <a:t>View Outstanding Holds: Bib / Item Records </a:t>
            </a:r>
          </a:p>
        </p:txBody>
      </p:sp>
      <p:pic>
        <p:nvPicPr>
          <p:cNvPr id="323" name="Shape 323"/>
          <p:cNvPicPr preferRelativeResize="0"/>
          <p:nvPr/>
        </p:nvPicPr>
        <p:blipFill>
          <a:blip r:embed="rId3">
            <a:alphaModFix/>
          </a:blip>
          <a:stretch>
            <a:fillRect/>
          </a:stretch>
        </p:blipFill>
        <p:spPr>
          <a:xfrm>
            <a:off x="0" y="439992"/>
            <a:ext cx="12192001" cy="5041468"/>
          </a:xfrm>
          <a:prstGeom prst="rect">
            <a:avLst/>
          </a:prstGeom>
          <a:noFill/>
          <a:ln>
            <a:noFill/>
          </a:ln>
        </p:spPr>
      </p:pic>
      <p:sp>
        <p:nvSpPr>
          <p:cNvPr id="324" name="Shape 324"/>
          <p:cNvSpPr/>
          <p:nvPr/>
        </p:nvSpPr>
        <p:spPr>
          <a:xfrm>
            <a:off x="1294125" y="2097850"/>
            <a:ext cx="2288700" cy="5859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5" name="Shape 325"/>
          <p:cNvSpPr/>
          <p:nvPr/>
        </p:nvSpPr>
        <p:spPr>
          <a:xfrm>
            <a:off x="626625" y="490400"/>
            <a:ext cx="667500" cy="1362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6" name="Shape 326"/>
          <p:cNvSpPr/>
          <p:nvPr/>
        </p:nvSpPr>
        <p:spPr>
          <a:xfrm>
            <a:off x="3977725" y="4468125"/>
            <a:ext cx="272400" cy="546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7" name="Shape 327"/>
          <p:cNvSpPr/>
          <p:nvPr/>
        </p:nvSpPr>
        <p:spPr>
          <a:xfrm>
            <a:off x="3991350" y="4481750"/>
            <a:ext cx="272400" cy="546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0" y="0"/>
            <a:ext cx="11569500" cy="5187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b="1" i="1">
                <a:solidFill>
                  <a:srgbClr val="3366BB"/>
                </a:solidFill>
              </a:rPr>
              <a:t>View Outstanding Holds: Billed Item </a:t>
            </a:r>
          </a:p>
        </p:txBody>
      </p:sp>
      <p:pic>
        <p:nvPicPr>
          <p:cNvPr id="333" name="Shape 333"/>
          <p:cNvPicPr preferRelativeResize="0"/>
          <p:nvPr/>
        </p:nvPicPr>
        <p:blipFill>
          <a:blip r:embed="rId3">
            <a:alphaModFix/>
          </a:blip>
          <a:stretch>
            <a:fillRect/>
          </a:stretch>
        </p:blipFill>
        <p:spPr>
          <a:xfrm>
            <a:off x="0" y="2473000"/>
            <a:ext cx="12192002" cy="4017205"/>
          </a:xfrm>
          <a:prstGeom prst="rect">
            <a:avLst/>
          </a:prstGeom>
          <a:noFill/>
          <a:ln>
            <a:noFill/>
          </a:ln>
        </p:spPr>
      </p:pic>
      <p:sp>
        <p:nvSpPr>
          <p:cNvPr id="334" name="Shape 334"/>
          <p:cNvSpPr/>
          <p:nvPr/>
        </p:nvSpPr>
        <p:spPr>
          <a:xfrm>
            <a:off x="572150" y="2547375"/>
            <a:ext cx="517800" cy="681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5" name="Shape 335"/>
          <p:cNvSpPr/>
          <p:nvPr/>
        </p:nvSpPr>
        <p:spPr>
          <a:xfrm>
            <a:off x="885450" y="4686075"/>
            <a:ext cx="531300" cy="1227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0" y="-54500"/>
            <a:ext cx="12192000" cy="573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sz="3000" b="1" i="1">
                <a:solidFill>
                  <a:srgbClr val="3366BB"/>
                </a:solidFill>
              </a:rPr>
              <a:t>View Outstanding Holds: Item on Shelf/ Not Circulating</a:t>
            </a:r>
          </a:p>
        </p:txBody>
      </p:sp>
      <p:pic>
        <p:nvPicPr>
          <p:cNvPr id="341" name="Shape 341"/>
          <p:cNvPicPr preferRelativeResize="0"/>
          <p:nvPr/>
        </p:nvPicPr>
        <p:blipFill>
          <a:blip r:embed="rId3">
            <a:alphaModFix/>
          </a:blip>
          <a:stretch>
            <a:fillRect/>
          </a:stretch>
        </p:blipFill>
        <p:spPr>
          <a:xfrm>
            <a:off x="0" y="2401250"/>
            <a:ext cx="12191999" cy="3860334"/>
          </a:xfrm>
          <a:prstGeom prst="rect">
            <a:avLst/>
          </a:prstGeom>
          <a:noFill/>
          <a:ln>
            <a:noFill/>
          </a:ln>
        </p:spPr>
      </p:pic>
      <p:sp>
        <p:nvSpPr>
          <p:cNvPr id="342" name="Shape 342"/>
          <p:cNvSpPr/>
          <p:nvPr/>
        </p:nvSpPr>
        <p:spPr>
          <a:xfrm>
            <a:off x="286075" y="2547375"/>
            <a:ext cx="790200" cy="108900"/>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1154950" y="2532500"/>
            <a:ext cx="10086000" cy="3487200"/>
          </a:xfrm>
          <a:prstGeom prst="rect">
            <a:avLst/>
          </a:prstGeom>
        </p:spPr>
        <p:txBody>
          <a:bodyPr wrap="square" lIns="91425" tIns="91425" rIns="91425" bIns="91425" anchor="t" anchorCtr="0">
            <a:noAutofit/>
          </a:bodyPr>
          <a:lstStyle/>
          <a:p>
            <a:pPr marL="0" lvl="0" indent="0" rtl="0">
              <a:lnSpc>
                <a:spcPct val="100000"/>
              </a:lnSpc>
              <a:spcBef>
                <a:spcPts val="400"/>
              </a:spcBef>
              <a:spcAft>
                <a:spcPts val="600"/>
              </a:spcAft>
              <a:buNone/>
            </a:pPr>
            <a:r>
              <a:rPr lang="en-US">
                <a:solidFill>
                  <a:schemeClr val="dk1"/>
                </a:solidFill>
                <a:highlight>
                  <a:srgbClr val="FFFFFF"/>
                </a:highlight>
              </a:rPr>
              <a:t>The following conditions indicate that an item will not circulate and needs additional attention or must be replaced with a different copy:</a:t>
            </a:r>
          </a:p>
          <a:p>
            <a:pPr marL="0" lvl="0" indent="0" rtl="0">
              <a:lnSpc>
                <a:spcPct val="100000"/>
              </a:lnSpc>
              <a:spcBef>
                <a:spcPts val="400"/>
              </a:spcBef>
              <a:spcAft>
                <a:spcPts val="600"/>
              </a:spcAft>
              <a:buNone/>
            </a:pPr>
            <a:endParaRPr>
              <a:solidFill>
                <a:schemeClr val="dk1"/>
              </a:solidFill>
              <a:highlight>
                <a:srgbClr val="FFFFFF"/>
              </a:highlight>
            </a:endParaRPr>
          </a:p>
          <a:p>
            <a:pPr marL="673100" lvl="0" indent="-342900" rtl="0">
              <a:lnSpc>
                <a:spcPct val="100000"/>
              </a:lnSpc>
              <a:spcBef>
                <a:spcPts val="300"/>
              </a:spcBef>
              <a:spcAft>
                <a:spcPts val="100"/>
              </a:spcAft>
              <a:buClr>
                <a:schemeClr val="dk1"/>
              </a:buClr>
              <a:buSzPct val="100000"/>
              <a:buFont typeface="Wingdings"/>
              <a:buChar char="§"/>
            </a:pPr>
            <a:r>
              <a:rPr lang="en-US">
                <a:solidFill>
                  <a:schemeClr val="dk1"/>
                </a:solidFill>
                <a:highlight>
                  <a:srgbClr val="FFFFFF"/>
                </a:highlight>
              </a:rPr>
              <a:t>Items is </a:t>
            </a:r>
            <a:r>
              <a:rPr lang="en-US" i="1">
                <a:solidFill>
                  <a:schemeClr val="dk1"/>
                </a:solidFill>
                <a:highlight>
                  <a:srgbClr val="FFFFFF"/>
                </a:highlight>
              </a:rPr>
              <a:t>in process </a:t>
            </a:r>
            <a:r>
              <a:rPr lang="en-US">
                <a:solidFill>
                  <a:schemeClr val="dk1"/>
                </a:solidFill>
                <a:highlight>
                  <a:srgbClr val="FFFFFF"/>
                </a:highlight>
              </a:rPr>
              <a:t>or has status of </a:t>
            </a:r>
            <a:r>
              <a:rPr lang="en-US" i="1">
                <a:solidFill>
                  <a:schemeClr val="dk1"/>
                </a:solidFill>
                <a:highlight>
                  <a:srgbClr val="FFFFFF"/>
                </a:highlight>
              </a:rPr>
              <a:t>on order</a:t>
            </a:r>
            <a:r>
              <a:rPr lang="en-US">
                <a:solidFill>
                  <a:schemeClr val="dk1"/>
                </a:solidFill>
                <a:highlight>
                  <a:srgbClr val="FFFFFF"/>
                </a:highlight>
              </a:rPr>
              <a:t> for several months &amp; has been released</a:t>
            </a:r>
          </a:p>
          <a:p>
            <a:pPr marL="0" lvl="0" indent="457200" rtl="0">
              <a:lnSpc>
                <a:spcPct val="100000"/>
              </a:lnSpc>
              <a:spcBef>
                <a:spcPts val="300"/>
              </a:spcBef>
              <a:spcAft>
                <a:spcPts val="100"/>
              </a:spcAft>
              <a:buNone/>
            </a:pPr>
            <a:r>
              <a:rPr lang="en-US">
                <a:solidFill>
                  <a:schemeClr val="dk1"/>
                </a:solidFill>
                <a:highlight>
                  <a:srgbClr val="FFFFFF"/>
                </a:highlight>
              </a:rPr>
              <a:t>→ notify Collection Management </a:t>
            </a:r>
          </a:p>
          <a:p>
            <a:pPr marL="0" lvl="0" indent="457200" rtl="0">
              <a:lnSpc>
                <a:spcPct val="100000"/>
              </a:lnSpc>
              <a:spcBef>
                <a:spcPts val="300"/>
              </a:spcBef>
              <a:spcAft>
                <a:spcPts val="100"/>
              </a:spcAft>
              <a:buNone/>
            </a:pPr>
            <a:endParaRPr>
              <a:solidFill>
                <a:schemeClr val="dk1"/>
              </a:solidFill>
              <a:highlight>
                <a:srgbClr val="FFFFFF"/>
              </a:highlight>
            </a:endParaRPr>
          </a:p>
          <a:p>
            <a:pPr marL="673100" lvl="0" indent="-342900" rtl="0">
              <a:lnSpc>
                <a:spcPct val="100000"/>
              </a:lnSpc>
              <a:spcBef>
                <a:spcPts val="300"/>
              </a:spcBef>
              <a:spcAft>
                <a:spcPts val="100"/>
              </a:spcAft>
              <a:buClr>
                <a:schemeClr val="dk1"/>
              </a:buClr>
              <a:buSzPct val="100000"/>
              <a:buFont typeface="Wingdings"/>
              <a:buChar char="§"/>
            </a:pPr>
            <a:r>
              <a:rPr lang="en-US">
                <a:solidFill>
                  <a:schemeClr val="dk1"/>
                </a:solidFill>
                <a:highlight>
                  <a:srgbClr val="FFFFFF"/>
                </a:highlight>
              </a:rPr>
              <a:t>Item’s </a:t>
            </a:r>
            <a:r>
              <a:rPr lang="en-US" i="1">
                <a:solidFill>
                  <a:schemeClr val="dk1"/>
                </a:solidFill>
                <a:highlight>
                  <a:srgbClr val="FFFFFF"/>
                </a:highlight>
              </a:rPr>
              <a:t>last check-in date</a:t>
            </a:r>
          </a:p>
          <a:p>
            <a:pPr marL="0" lvl="0" indent="457200" rtl="0">
              <a:lnSpc>
                <a:spcPct val="100000"/>
              </a:lnSpc>
              <a:spcBef>
                <a:spcPts val="300"/>
              </a:spcBef>
              <a:spcAft>
                <a:spcPts val="100"/>
              </a:spcAft>
              <a:buNone/>
            </a:pPr>
            <a:r>
              <a:rPr lang="en-US">
                <a:solidFill>
                  <a:schemeClr val="dk1"/>
                </a:solidFill>
                <a:highlight>
                  <a:srgbClr val="FFFFFF"/>
                </a:highlight>
              </a:rPr>
              <a:t>→ if several weeks or months ago, replace hold with a different copy</a:t>
            </a:r>
          </a:p>
          <a:p>
            <a:pPr marL="0" lvl="0" indent="457200" rtl="0">
              <a:lnSpc>
                <a:spcPct val="100000"/>
              </a:lnSpc>
              <a:spcBef>
                <a:spcPts val="300"/>
              </a:spcBef>
              <a:spcAft>
                <a:spcPts val="100"/>
              </a:spcAft>
              <a:buNone/>
            </a:pPr>
            <a:endParaRPr>
              <a:solidFill>
                <a:schemeClr val="dk1"/>
              </a:solidFill>
              <a:highlight>
                <a:srgbClr val="FFFFFF"/>
              </a:highlight>
              <a:hlinkClick r:id="rId3"/>
            </a:endParaRPr>
          </a:p>
          <a:p>
            <a:pPr marL="673100" lvl="0" indent="-342900" rtl="0">
              <a:lnSpc>
                <a:spcPct val="100000"/>
              </a:lnSpc>
              <a:spcBef>
                <a:spcPts val="300"/>
              </a:spcBef>
              <a:spcAft>
                <a:spcPts val="100"/>
              </a:spcAft>
              <a:buClr>
                <a:schemeClr val="dk1"/>
              </a:buClr>
              <a:buSzPct val="100000"/>
              <a:buFont typeface="Wingdings"/>
              <a:buChar char="§"/>
            </a:pPr>
            <a:r>
              <a:rPr lang="en-US">
                <a:solidFill>
                  <a:schemeClr val="dk1"/>
                </a:solidFill>
                <a:highlight>
                  <a:srgbClr val="FFFFFF"/>
                </a:highlight>
              </a:rPr>
              <a:t>Items that have many holds among your patrons, but few copies should be brought to the attention Collection Management department to determine the need for ordering more copies</a:t>
            </a:r>
          </a:p>
          <a:p>
            <a:pPr marL="0" lvl="0" indent="0" rtl="0">
              <a:lnSpc>
                <a:spcPct val="100000"/>
              </a:lnSpc>
              <a:spcBef>
                <a:spcPts val="300"/>
              </a:spcBef>
              <a:spcAft>
                <a:spcPts val="100"/>
              </a:spcAft>
              <a:buNone/>
            </a:pPr>
            <a:endParaRPr>
              <a:solidFill>
                <a:schemeClr val="dk1"/>
              </a:solidFill>
              <a:highlight>
                <a:srgbClr val="FFFFFF"/>
              </a:highlight>
            </a:endParaRPr>
          </a:p>
          <a:p>
            <a:pPr marL="0" lvl="0" indent="0" rtl="0">
              <a:lnSpc>
                <a:spcPct val="100000"/>
              </a:lnSpc>
              <a:spcBef>
                <a:spcPts val="400"/>
              </a:spcBef>
              <a:spcAft>
                <a:spcPts val="600"/>
              </a:spcAft>
              <a:buNone/>
            </a:pPr>
            <a:endParaRPr>
              <a:solidFill>
                <a:schemeClr val="dk1"/>
              </a:solidFill>
              <a:highlight>
                <a:srgbClr val="FFFFFF"/>
              </a:highlight>
            </a:endParaRPr>
          </a:p>
        </p:txBody>
      </p:sp>
      <p:sp>
        <p:nvSpPr>
          <p:cNvPr id="348" name="Shape 348"/>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View Outstanding Holds:  </a:t>
            </a:r>
            <a:r>
              <a:rPr lang="en-US" b="1" i="1">
                <a:solidFill>
                  <a:srgbClr val="888888"/>
                </a:solidFill>
              </a:rPr>
              <a:t>How?</a:t>
            </a:r>
            <a:r>
              <a:rPr lang="en-US">
                <a:solidFill>
                  <a:srgbClr val="888888"/>
                </a:solidFill>
              </a:rPr>
              <a:t>	</a:t>
            </a:r>
            <a:r>
              <a:rPr lang="en-US">
                <a:solidFill>
                  <a:srgbClr val="3366BB"/>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0" y="-54500"/>
            <a:ext cx="11569500" cy="5733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b="1" i="1">
                <a:solidFill>
                  <a:srgbClr val="3366BB"/>
                </a:solidFill>
              </a:rPr>
              <a:t>View Outstanding Holds: Item Lost in Transit </a:t>
            </a:r>
          </a:p>
        </p:txBody>
      </p:sp>
      <p:pic>
        <p:nvPicPr>
          <p:cNvPr id="354" name="Shape 354"/>
          <p:cNvPicPr preferRelativeResize="0"/>
          <p:nvPr/>
        </p:nvPicPr>
        <p:blipFill>
          <a:blip r:embed="rId3">
            <a:alphaModFix/>
          </a:blip>
          <a:stretch>
            <a:fillRect/>
          </a:stretch>
        </p:blipFill>
        <p:spPr>
          <a:xfrm>
            <a:off x="61547" y="453225"/>
            <a:ext cx="12192000" cy="5587615"/>
          </a:xfrm>
          <a:prstGeom prst="rect">
            <a:avLst/>
          </a:prstGeom>
          <a:noFill/>
          <a:ln>
            <a:noFill/>
          </a:ln>
        </p:spPr>
      </p:pic>
      <p:sp>
        <p:nvSpPr>
          <p:cNvPr id="355" name="Shape 355"/>
          <p:cNvSpPr/>
          <p:nvPr/>
        </p:nvSpPr>
        <p:spPr>
          <a:xfrm>
            <a:off x="1062550" y="1026525"/>
            <a:ext cx="599400" cy="104175"/>
          </a:xfrm>
          <a:prstGeom prst="rect">
            <a:avLst/>
          </a:prstGeom>
          <a:solidFill>
            <a:srgbClr val="00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Browse Query </a:t>
            </a:r>
            <a:r>
              <a:rPr lang="en-US" b="1" i="1">
                <a:solidFill>
                  <a:srgbClr val="888888"/>
                </a:solidFill>
              </a:rPr>
              <a:t>Explanation &amp; Parameters</a:t>
            </a:r>
            <a:r>
              <a:rPr lang="en-US"/>
              <a:t> </a:t>
            </a:r>
          </a:p>
        </p:txBody>
      </p:sp>
      <p:pic>
        <p:nvPicPr>
          <p:cNvPr id="361" name="Shape 361"/>
          <p:cNvPicPr preferRelativeResize="0"/>
          <p:nvPr/>
        </p:nvPicPr>
        <p:blipFill>
          <a:blip r:embed="rId3">
            <a:alphaModFix/>
          </a:blip>
          <a:stretch>
            <a:fillRect/>
          </a:stretch>
        </p:blipFill>
        <p:spPr>
          <a:xfrm>
            <a:off x="0" y="1828125"/>
            <a:ext cx="8484199" cy="3314300"/>
          </a:xfrm>
          <a:prstGeom prst="rect">
            <a:avLst/>
          </a:prstGeom>
          <a:noFill/>
          <a:ln>
            <a:noFill/>
          </a:ln>
        </p:spPr>
      </p:pic>
      <p:pic>
        <p:nvPicPr>
          <p:cNvPr id="362" name="Shape 362"/>
          <p:cNvPicPr preferRelativeResize="0"/>
          <p:nvPr/>
        </p:nvPicPr>
        <p:blipFill>
          <a:blip r:embed="rId4">
            <a:alphaModFix/>
          </a:blip>
          <a:stretch>
            <a:fillRect/>
          </a:stretch>
        </p:blipFill>
        <p:spPr>
          <a:xfrm>
            <a:off x="6102600" y="2840575"/>
            <a:ext cx="6089401" cy="4017425"/>
          </a:xfrm>
          <a:prstGeom prst="rect">
            <a:avLst/>
          </a:prstGeom>
          <a:noFill/>
          <a:ln>
            <a:noFill/>
          </a:ln>
        </p:spPr>
      </p:pic>
      <p:sp>
        <p:nvSpPr>
          <p:cNvPr id="363" name="Shape 363"/>
          <p:cNvSpPr txBox="1">
            <a:spLocks noGrp="1"/>
          </p:cNvSpPr>
          <p:nvPr>
            <p:ph type="title"/>
          </p:nvPr>
        </p:nvSpPr>
        <p:spPr>
          <a:xfrm>
            <a:off x="85550" y="5203050"/>
            <a:ext cx="5890800" cy="1575300"/>
          </a:xfrm>
          <a:prstGeom prst="rect">
            <a:avLst/>
          </a:prstGeom>
          <a:noFill/>
          <a:ln>
            <a:noFill/>
          </a:ln>
        </p:spPr>
        <p:txBody>
          <a:bodyPr wrap="square" lIns="91425" tIns="45700" rIns="91425" bIns="45700" anchor="ctr" anchorCtr="0">
            <a:noAutofit/>
          </a:bodyPr>
          <a:lstStyle/>
          <a:p>
            <a:pPr marR="0" lvl="0" algn="l" rtl="0">
              <a:spcBef>
                <a:spcPts val="0"/>
              </a:spcBef>
              <a:buNone/>
            </a:pPr>
            <a:r>
              <a:rPr lang="en-US" sz="1800" i="1">
                <a:solidFill>
                  <a:schemeClr val="dk1"/>
                </a:solidFill>
              </a:rPr>
              <a:t>Browse Query</a:t>
            </a:r>
            <a:r>
              <a:rPr lang="en-US" sz="1800">
                <a:solidFill>
                  <a:schemeClr val="dk1"/>
                </a:solidFill>
              </a:rPr>
              <a:t> is a tool in Sierra that can retrieve patron or item records based on search parameters that library staff can create.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06250" y="947925"/>
            <a:ext cx="115299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Browse Query</a:t>
            </a:r>
          </a:p>
        </p:txBody>
      </p:sp>
      <p:pic>
        <p:nvPicPr>
          <p:cNvPr id="369" name="Shape 369"/>
          <p:cNvPicPr preferRelativeResize="0"/>
          <p:nvPr/>
        </p:nvPicPr>
        <p:blipFill>
          <a:blip r:embed="rId3">
            <a:alphaModFix/>
          </a:blip>
          <a:stretch>
            <a:fillRect/>
          </a:stretch>
        </p:blipFill>
        <p:spPr>
          <a:xfrm>
            <a:off x="4142178" y="648700"/>
            <a:ext cx="8049824" cy="6209300"/>
          </a:xfrm>
          <a:prstGeom prst="rect">
            <a:avLst/>
          </a:prstGeom>
          <a:noFill/>
          <a:ln>
            <a:noFill/>
          </a:ln>
        </p:spPr>
      </p:pic>
      <p:sp>
        <p:nvSpPr>
          <p:cNvPr id="370" name="Shape 370"/>
          <p:cNvSpPr/>
          <p:nvPr/>
        </p:nvSpPr>
        <p:spPr>
          <a:xfrm>
            <a:off x="11573250" y="450000"/>
            <a:ext cx="267300" cy="1986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1" name="Shape 371"/>
          <p:cNvSpPr/>
          <p:nvPr/>
        </p:nvSpPr>
        <p:spPr>
          <a:xfrm>
            <a:off x="11615450" y="604675"/>
            <a:ext cx="154800" cy="1125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2" name="Shape 372"/>
          <p:cNvSpPr txBox="1">
            <a:spLocks noGrp="1"/>
          </p:cNvSpPr>
          <p:nvPr>
            <p:ph type="title"/>
          </p:nvPr>
        </p:nvSpPr>
        <p:spPr>
          <a:xfrm>
            <a:off x="85550" y="1676325"/>
            <a:ext cx="3879900" cy="51018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2"/>
              </a:buClr>
              <a:buSzPct val="25000"/>
              <a:buFont typeface="Century Gothic"/>
              <a:buNone/>
            </a:pPr>
            <a:r>
              <a:rPr lang="en-US" sz="1800">
                <a:solidFill>
                  <a:schemeClr val="dk1"/>
                </a:solidFill>
              </a:rPr>
              <a:t>One use might involve finding a patron who returned a long overdue or deleted item within Sierra: </a:t>
            </a:r>
          </a:p>
          <a:p>
            <a:pPr marL="0" marR="0" lvl="0" indent="0" algn="ctr" rtl="0">
              <a:spcBef>
                <a:spcPts val="0"/>
              </a:spcBef>
              <a:buClr>
                <a:schemeClr val="lt2"/>
              </a:buClr>
              <a:buSzPct val="25000"/>
              <a:buFont typeface="Century Gothic"/>
              <a:buNone/>
            </a:pPr>
            <a:endParaRPr sz="1800">
              <a:solidFill>
                <a:schemeClr val="dk1"/>
              </a:solidFill>
            </a:endParaRPr>
          </a:p>
          <a:p>
            <a:pPr marL="457200" marR="0" lvl="0" indent="-342900" algn="ctr" rtl="0">
              <a:spcBef>
                <a:spcPts val="0"/>
              </a:spcBef>
              <a:buClr>
                <a:schemeClr val="dk1"/>
              </a:buClr>
              <a:buSzPct val="100000"/>
              <a:buChar char="●"/>
            </a:pPr>
            <a:r>
              <a:rPr lang="en-US" sz="1800">
                <a:solidFill>
                  <a:schemeClr val="dk1"/>
                </a:solidFill>
              </a:rPr>
              <a:t>Set the following parameters and weed through the results to potentially find the right account</a:t>
            </a:r>
          </a:p>
          <a:p>
            <a:pPr marR="0" lvl="0" algn="ctr" rtl="0">
              <a:spcBef>
                <a:spcPts val="0"/>
              </a:spcBef>
              <a:buNone/>
            </a:pPr>
            <a:endParaRPr sz="1800">
              <a:solidFill>
                <a:schemeClr val="dk1"/>
              </a:solidFill>
            </a:endParaRPr>
          </a:p>
          <a:p>
            <a:pPr marL="457200" marR="0" lvl="0" indent="-342900" algn="ctr" rtl="0">
              <a:spcBef>
                <a:spcPts val="0"/>
              </a:spcBef>
              <a:buClr>
                <a:schemeClr val="dk1"/>
              </a:buClr>
              <a:buSzPct val="100000"/>
              <a:buChar char="●"/>
            </a:pPr>
            <a:r>
              <a:rPr lang="en-US" sz="1800">
                <a:solidFill>
                  <a:schemeClr val="dk1"/>
                </a:solidFill>
              </a:rPr>
              <a:t>Compare the Review File results against the returned, billed, or long overdue items on the account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Browse Query - </a:t>
            </a:r>
            <a:r>
              <a:rPr lang="en-US" b="1" i="1">
                <a:solidFill>
                  <a:srgbClr val="888888"/>
                </a:solidFill>
              </a:rPr>
              <a:t>How to find a patron who returned a long overdue or deleted item </a:t>
            </a:r>
          </a:p>
          <a:p>
            <a:pPr marL="0" marR="0" lvl="0" indent="0" algn="l" rtl="0">
              <a:spcBef>
                <a:spcPts val="0"/>
              </a:spcBef>
              <a:buClr>
                <a:schemeClr val="lt2"/>
              </a:buClr>
              <a:buSzPct val="25000"/>
              <a:buFont typeface="Century Gothic"/>
              <a:buNone/>
            </a:pPr>
            <a:r>
              <a:rPr lang="en-US" b="1" i="1">
                <a:solidFill>
                  <a:srgbClr val="888888"/>
                </a:solidFill>
              </a:rPr>
              <a:t> </a:t>
            </a:r>
          </a:p>
        </p:txBody>
      </p:sp>
      <p:pic>
        <p:nvPicPr>
          <p:cNvPr id="378" name="Shape 378"/>
          <p:cNvPicPr preferRelativeResize="0"/>
          <p:nvPr/>
        </p:nvPicPr>
        <p:blipFill>
          <a:blip r:embed="rId3">
            <a:alphaModFix/>
          </a:blip>
          <a:stretch>
            <a:fillRect/>
          </a:stretch>
        </p:blipFill>
        <p:spPr>
          <a:xfrm>
            <a:off x="2428875" y="1676325"/>
            <a:ext cx="7334250"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a:blip r:embed="rId3">
            <a:alphaModFix/>
          </a:blip>
          <a:stretch>
            <a:fillRect/>
          </a:stretch>
        </p:blipFill>
        <p:spPr>
          <a:xfrm>
            <a:off x="1877679" y="2502802"/>
            <a:ext cx="8201025" cy="3914775"/>
          </a:xfrm>
          <a:prstGeom prst="rect">
            <a:avLst/>
          </a:prstGeom>
          <a:noFill/>
          <a:ln>
            <a:noFill/>
          </a:ln>
        </p:spPr>
      </p:pic>
      <p:sp>
        <p:nvSpPr>
          <p:cNvPr id="384" name="Shape 384"/>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Browse Query - </a:t>
            </a:r>
            <a:r>
              <a:rPr lang="en-US" b="1" i="1">
                <a:solidFill>
                  <a:srgbClr val="888888"/>
                </a:solidFill>
              </a:rPr>
              <a:t>How to find a patron who returned a long overdue or deleted item </a:t>
            </a:r>
          </a:p>
          <a:p>
            <a:pPr marL="0" marR="0" lvl="0" indent="0" algn="l" rtl="0">
              <a:spcBef>
                <a:spcPts val="0"/>
              </a:spcBef>
              <a:buClr>
                <a:schemeClr val="lt2"/>
              </a:buClr>
              <a:buSzPct val="25000"/>
              <a:buFont typeface="Century Gothic"/>
              <a:buNone/>
            </a:pPr>
            <a:r>
              <a:rPr lang="en-US" b="1" i="1">
                <a:solidFill>
                  <a:srgbClr val="888888"/>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Browse Query - </a:t>
            </a:r>
            <a:r>
              <a:rPr lang="en-US" b="1" i="1">
                <a:solidFill>
                  <a:srgbClr val="888888"/>
                </a:solidFill>
              </a:rPr>
              <a:t>How to find a patron alias</a:t>
            </a:r>
          </a:p>
        </p:txBody>
      </p:sp>
      <p:pic>
        <p:nvPicPr>
          <p:cNvPr id="390" name="Shape 390"/>
          <p:cNvPicPr preferRelativeResize="0"/>
          <p:nvPr/>
        </p:nvPicPr>
        <p:blipFill>
          <a:blip r:embed="rId3">
            <a:alphaModFix/>
          </a:blip>
          <a:stretch>
            <a:fillRect/>
          </a:stretch>
        </p:blipFill>
        <p:spPr>
          <a:xfrm>
            <a:off x="2173950" y="1676325"/>
            <a:ext cx="7844099" cy="521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View Outstanding Holds:  </a:t>
            </a:r>
            <a:r>
              <a:rPr lang="en-US" b="1" i="1">
                <a:solidFill>
                  <a:srgbClr val="888888"/>
                </a:solidFill>
              </a:rPr>
              <a:t>What?</a:t>
            </a:r>
            <a:r>
              <a:rPr lang="en-US">
                <a:solidFill>
                  <a:srgbClr val="888888"/>
                </a:solidFill>
              </a:rPr>
              <a:t>	</a:t>
            </a:r>
            <a:r>
              <a:rPr lang="en-US">
                <a:solidFill>
                  <a:srgbClr val="3366BB"/>
                </a:solidFill>
              </a:rPr>
              <a:t>	</a:t>
            </a:r>
          </a:p>
        </p:txBody>
      </p:sp>
      <p:sp>
        <p:nvSpPr>
          <p:cNvPr id="272" name="Shape 272"/>
          <p:cNvSpPr txBox="1">
            <a:spLocks noGrp="1"/>
          </p:cNvSpPr>
          <p:nvPr>
            <p:ph type="body" idx="1"/>
          </p:nvPr>
        </p:nvSpPr>
        <p:spPr>
          <a:xfrm>
            <a:off x="1154950" y="2645925"/>
            <a:ext cx="10189800" cy="3373800"/>
          </a:xfrm>
          <a:prstGeom prst="rect">
            <a:avLst/>
          </a:prstGeom>
          <a:noFill/>
          <a:ln>
            <a:noFill/>
          </a:ln>
        </p:spPr>
        <p:txBody>
          <a:bodyPr wrap="square" lIns="91425" tIns="45700" rIns="91425" bIns="45700" anchor="t" anchorCtr="0">
            <a:noAutofit/>
          </a:bodyPr>
          <a:lstStyle/>
          <a:p>
            <a:pPr marL="0" marR="0" lvl="0" indent="-91440" algn="ctr" rtl="0">
              <a:spcBef>
                <a:spcPts val="0"/>
              </a:spcBef>
              <a:spcAft>
                <a:spcPts val="0"/>
              </a:spcAft>
              <a:buClr>
                <a:schemeClr val="accent1"/>
              </a:buClr>
              <a:buSzPct val="79999"/>
              <a:buFont typeface="Noto Sans Symbols"/>
              <a:buNone/>
            </a:pPr>
            <a:r>
              <a:rPr lang="en-US"/>
              <a:t> </a:t>
            </a:r>
          </a:p>
          <a:p>
            <a:pPr marL="0" marR="0" lvl="0" indent="-91440" algn="ctr" rtl="0">
              <a:spcBef>
                <a:spcPts val="0"/>
              </a:spcBef>
              <a:spcAft>
                <a:spcPts val="0"/>
              </a:spcAft>
              <a:buClr>
                <a:schemeClr val="accent1"/>
              </a:buClr>
              <a:buSzPct val="79999"/>
              <a:buFont typeface="Noto Sans Symbols"/>
              <a:buNone/>
            </a:pPr>
            <a:r>
              <a:rPr lang="en-US"/>
              <a:t>ILS Function that allows library staff to view holds placed before a certain date</a:t>
            </a:r>
          </a:p>
          <a:p>
            <a:pPr marL="0" marR="0" lvl="0" indent="-91440" algn="ctr" rtl="0">
              <a:spcBef>
                <a:spcPts val="0"/>
              </a:spcBef>
              <a:spcAft>
                <a:spcPts val="0"/>
              </a:spcAft>
              <a:buClr>
                <a:schemeClr val="accent1"/>
              </a:buClr>
              <a:buSzPct val="79999"/>
              <a:buFont typeface="Noto Sans Symbols"/>
              <a:buNone/>
            </a:pPr>
            <a:endParaRPr/>
          </a:p>
          <a:p>
            <a:pPr marL="0" marR="0" lvl="0" indent="-91440" algn="ctr" rtl="0">
              <a:spcBef>
                <a:spcPts val="0"/>
              </a:spcBef>
              <a:spcAft>
                <a:spcPts val="0"/>
              </a:spcAft>
              <a:buClr>
                <a:schemeClr val="accent1"/>
              </a:buClr>
              <a:buSzPct val="79999"/>
              <a:buFont typeface="Noto Sans Symbols"/>
              <a:buNone/>
            </a:pPr>
            <a:r>
              <a:rPr lang="en-US"/>
              <a:t>Allows staff to manage holds that are not circulating or do not reach patrons by a set date</a:t>
            </a:r>
          </a:p>
          <a:p>
            <a:pPr marL="1257300" marR="0" lvl="0" indent="-342900" algn="ctr" rtl="0">
              <a:spcBef>
                <a:spcPts val="0"/>
              </a:spcBef>
              <a:spcAft>
                <a:spcPts val="0"/>
              </a:spcAft>
              <a:buClr>
                <a:schemeClr val="accent1"/>
              </a:buClr>
              <a:buSzPct val="79999"/>
              <a:buFont typeface="Noto Sans Symbols"/>
              <a:buNone/>
            </a:pPr>
            <a:r>
              <a:rPr lang="en-US">
                <a:solidFill>
                  <a:schemeClr val="dk1"/>
                </a:solidFill>
                <a:highlight>
                  <a:srgbClr val="FFFFFF"/>
                </a:highlight>
              </a:rPr>
              <a:t>	</a:t>
            </a:r>
          </a:p>
          <a:p>
            <a:pPr marL="342900" marR="0" lvl="0" indent="-342900" algn="ctr" rtl="0">
              <a:spcBef>
                <a:spcPts val="0"/>
              </a:spcBef>
              <a:spcAft>
                <a:spcPts val="0"/>
              </a:spcAft>
              <a:buClr>
                <a:schemeClr val="accent1"/>
              </a:buClr>
              <a:buSzPct val="79999"/>
              <a:buFont typeface="Noto Sans Symbols"/>
              <a:buNone/>
            </a:pPr>
            <a:endParaRPr>
              <a:solidFill>
                <a:schemeClr val="dk1"/>
              </a:solidFill>
              <a:highlight>
                <a:srgbClr val="FFFFFF"/>
              </a:highlight>
            </a:endParaRPr>
          </a:p>
        </p:txBody>
      </p:sp>
      <p:sp>
        <p:nvSpPr>
          <p:cNvPr id="273" name="Shape 273"/>
          <p:cNvSpPr txBox="1">
            <a:spLocks noGrp="1"/>
          </p:cNvSpPr>
          <p:nvPr>
            <p:ph type="title"/>
          </p:nvPr>
        </p:nvSpPr>
        <p:spPr>
          <a:xfrm>
            <a:off x="1154950" y="4386100"/>
            <a:ext cx="10881300" cy="728400"/>
          </a:xfrm>
          <a:prstGeom prst="rect">
            <a:avLst/>
          </a:prstGeom>
          <a:noFill/>
          <a:ln>
            <a:noFill/>
          </a:ln>
        </p:spPr>
        <p:txBody>
          <a:bodyPr wrap="square" lIns="91425" tIns="45700" rIns="91425" bIns="45700" anchor="ctr" anchorCtr="0">
            <a:noAutofit/>
          </a:bodyPr>
          <a:lstStyle/>
          <a:p>
            <a:pPr marL="6400800" marR="0" lvl="0" indent="457200" algn="l" rtl="0">
              <a:spcBef>
                <a:spcPts val="0"/>
              </a:spcBef>
              <a:buClr>
                <a:schemeClr val="lt2"/>
              </a:buClr>
              <a:buSzPct val="25000"/>
              <a:buFont typeface="Century Gothic"/>
              <a:buNone/>
            </a:pPr>
            <a:r>
              <a:rPr lang="en-US" b="1" i="1">
                <a:solidFill>
                  <a:srgbClr val="888888"/>
                </a:solidFill>
              </a:rPr>
              <a:t>When?</a:t>
            </a:r>
            <a:r>
              <a:rPr lang="en-US">
                <a:solidFill>
                  <a:srgbClr val="888888"/>
                </a:solidFill>
              </a:rPr>
              <a:t>	</a:t>
            </a:r>
            <a:r>
              <a:rPr lang="en-US">
                <a:solidFill>
                  <a:srgbClr val="3366BB"/>
                </a:solidFill>
              </a:rPr>
              <a:t>	</a:t>
            </a:r>
          </a:p>
        </p:txBody>
      </p:sp>
      <p:sp>
        <p:nvSpPr>
          <p:cNvPr id="274" name="Shape 274"/>
          <p:cNvSpPr txBox="1">
            <a:spLocks noGrp="1"/>
          </p:cNvSpPr>
          <p:nvPr>
            <p:ph type="body" idx="1"/>
          </p:nvPr>
        </p:nvSpPr>
        <p:spPr>
          <a:xfrm>
            <a:off x="1272775" y="4994600"/>
            <a:ext cx="10189800" cy="1784400"/>
          </a:xfrm>
          <a:prstGeom prst="rect">
            <a:avLst/>
          </a:prstGeom>
          <a:noFill/>
          <a:ln>
            <a:noFill/>
          </a:ln>
        </p:spPr>
        <p:txBody>
          <a:bodyPr wrap="square" lIns="91425" tIns="45700" rIns="91425" bIns="45700" anchor="t" anchorCtr="0">
            <a:noAutofit/>
          </a:bodyPr>
          <a:lstStyle/>
          <a:p>
            <a:pPr marL="0" marR="0" lvl="0" indent="-91440" algn="ctr" rtl="0">
              <a:spcBef>
                <a:spcPts val="0"/>
              </a:spcBef>
              <a:spcAft>
                <a:spcPts val="0"/>
              </a:spcAft>
              <a:buClr>
                <a:schemeClr val="accent1"/>
              </a:buClr>
              <a:buSzPct val="79999"/>
              <a:buFont typeface="Noto Sans Symbols"/>
              <a:buNone/>
            </a:pPr>
            <a:r>
              <a:rPr lang="en-US"/>
              <a:t> </a:t>
            </a:r>
          </a:p>
          <a:p>
            <a:pPr marL="342900" marR="0" lvl="0" indent="-342900" algn="ctr" rtl="0">
              <a:spcBef>
                <a:spcPts val="0"/>
              </a:spcBef>
              <a:spcAft>
                <a:spcPts val="0"/>
              </a:spcAft>
              <a:buClr>
                <a:schemeClr val="accent1"/>
              </a:buClr>
              <a:buSzPct val="79999"/>
              <a:buFont typeface="Noto Sans Symbols"/>
              <a:buNone/>
            </a:pPr>
            <a:r>
              <a:rPr lang="en-US"/>
              <a:t>Daily or weekly, depending on time and amount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154950" y="947927"/>
            <a:ext cx="8761500" cy="1008900"/>
          </a:xfrm>
          <a:prstGeom prst="rect">
            <a:avLst/>
          </a:prstGeom>
        </p:spPr>
        <p:txBody>
          <a:bodyPr wrap="square" lIns="91425" tIns="91425" rIns="91425" bIns="91425" anchor="ctr" anchorCtr="0">
            <a:noAutofit/>
          </a:bodyPr>
          <a:lstStyle/>
          <a:p>
            <a:pPr lvl="0" algn="ctr" rtl="0">
              <a:spcBef>
                <a:spcPts val="0"/>
              </a:spcBef>
              <a:buNone/>
            </a:pPr>
            <a:r>
              <a:rPr lang="en-US"/>
              <a:t>Removing Item Records at WPL</a:t>
            </a:r>
          </a:p>
        </p:txBody>
      </p:sp>
      <p:pic>
        <p:nvPicPr>
          <p:cNvPr id="396" name="Shape 396"/>
          <p:cNvPicPr preferRelativeResize="0"/>
          <p:nvPr/>
        </p:nvPicPr>
        <p:blipFill>
          <a:blip r:embed="rId3">
            <a:alphaModFix/>
          </a:blip>
          <a:stretch>
            <a:fillRect/>
          </a:stretch>
        </p:blipFill>
        <p:spPr>
          <a:xfrm>
            <a:off x="2584988" y="2773800"/>
            <a:ext cx="7022025" cy="2990025"/>
          </a:xfrm>
          <a:prstGeom prst="rect">
            <a:avLst/>
          </a:prstGeom>
          <a:noFill/>
          <a:ln>
            <a:noFill/>
          </a:ln>
        </p:spPr>
      </p:pic>
      <p:sp>
        <p:nvSpPr>
          <p:cNvPr id="397" name="Shape 397"/>
          <p:cNvSpPr txBox="1"/>
          <p:nvPr/>
        </p:nvSpPr>
        <p:spPr>
          <a:xfrm>
            <a:off x="2384625" y="5822950"/>
            <a:ext cx="7380300" cy="439200"/>
          </a:xfrm>
          <a:prstGeom prst="rect">
            <a:avLst/>
          </a:prstGeom>
          <a:noFill/>
          <a:ln>
            <a:noFill/>
          </a:ln>
        </p:spPr>
        <p:txBody>
          <a:bodyPr wrap="square" lIns="91425" tIns="91425" rIns="91425" bIns="91425" anchor="t" anchorCtr="0">
            <a:noAutofit/>
          </a:bodyPr>
          <a:lstStyle/>
          <a:p>
            <a:pPr lvl="0" algn="ctr">
              <a:spcBef>
                <a:spcPts val="0"/>
              </a:spcBef>
              <a:buNone/>
            </a:pPr>
            <a:r>
              <a:rPr lang="en-US" sz="1800"/>
              <a:t>Wilkinson Public Library in the heart of downtown Telluride Colorado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How we Delete our old Records</a:t>
            </a:r>
          </a:p>
        </p:txBody>
      </p:sp>
      <p:pic>
        <p:nvPicPr>
          <p:cNvPr id="403" name="Shape 403"/>
          <p:cNvPicPr preferRelativeResize="0"/>
          <p:nvPr/>
        </p:nvPicPr>
        <p:blipFill>
          <a:blip r:embed="rId3">
            <a:alphaModFix/>
          </a:blip>
          <a:stretch>
            <a:fillRect/>
          </a:stretch>
        </p:blipFill>
        <p:spPr>
          <a:xfrm>
            <a:off x="7554550" y="2868975"/>
            <a:ext cx="3879500" cy="2182766"/>
          </a:xfrm>
          <a:prstGeom prst="rect">
            <a:avLst/>
          </a:prstGeom>
          <a:noFill/>
          <a:ln>
            <a:noFill/>
          </a:ln>
        </p:spPr>
      </p:pic>
      <p:sp>
        <p:nvSpPr>
          <p:cNvPr id="404" name="Shape 404"/>
          <p:cNvSpPr txBox="1">
            <a:spLocks noGrp="1"/>
          </p:cNvSpPr>
          <p:nvPr>
            <p:ph type="body" idx="1"/>
          </p:nvPr>
        </p:nvSpPr>
        <p:spPr>
          <a:xfrm>
            <a:off x="1154950" y="2603500"/>
            <a:ext cx="6399600" cy="3361500"/>
          </a:xfrm>
          <a:prstGeom prst="rect">
            <a:avLst/>
          </a:prstGeom>
        </p:spPr>
        <p:txBody>
          <a:bodyPr wrap="square" lIns="91425" tIns="91425" rIns="91425" bIns="91425" anchor="t" anchorCtr="0">
            <a:noAutofit/>
          </a:bodyPr>
          <a:lstStyle/>
          <a:p>
            <a:pPr lvl="0">
              <a:spcBef>
                <a:spcPts val="0"/>
              </a:spcBef>
              <a:buClr>
                <a:schemeClr val="dk1"/>
              </a:buClr>
              <a:buSzPct val="45833"/>
              <a:buFont typeface="Arial"/>
              <a:buNone/>
            </a:pPr>
            <a:r>
              <a:rPr lang="en-US" sz="2400" b="1">
                <a:latin typeface="Verdana"/>
                <a:ea typeface="Verdana"/>
                <a:cs typeface="Verdana"/>
                <a:sym typeface="Verdana"/>
              </a:rPr>
              <a:t>Three-pronged approach:</a:t>
            </a:r>
          </a:p>
          <a:p>
            <a:pPr marL="457200" lvl="0" indent="-381000">
              <a:spcBef>
                <a:spcPts val="0"/>
              </a:spcBef>
              <a:buSzPct val="100000"/>
              <a:buFont typeface="Arial"/>
            </a:pPr>
            <a:r>
              <a:rPr lang="en-US" sz="2400">
                <a:latin typeface="Arial"/>
                <a:ea typeface="Arial"/>
                <a:cs typeface="Arial"/>
                <a:sym typeface="Arial"/>
              </a:rPr>
              <a:t>Delete individual records immediately</a:t>
            </a:r>
          </a:p>
          <a:p>
            <a:pPr marL="457200" lvl="0" indent="-381000">
              <a:spcBef>
                <a:spcPts val="0"/>
              </a:spcBef>
              <a:buSzPct val="100000"/>
              <a:buFont typeface="Arial"/>
            </a:pPr>
            <a:r>
              <a:rPr lang="en-US" sz="2400">
                <a:latin typeface="Arial"/>
                <a:ea typeface="Arial"/>
                <a:cs typeface="Arial"/>
                <a:sym typeface="Arial"/>
              </a:rPr>
              <a:t>Mark individual records for eventual deletion in Global Update</a:t>
            </a:r>
          </a:p>
          <a:p>
            <a:pPr marL="457200" lvl="0" indent="-381000">
              <a:spcBef>
                <a:spcPts val="0"/>
              </a:spcBef>
              <a:buSzPct val="100000"/>
              <a:buFont typeface="Arial"/>
            </a:pPr>
            <a:r>
              <a:rPr lang="en-US" sz="2400">
                <a:latin typeface="Arial"/>
                <a:ea typeface="Arial"/>
                <a:cs typeface="Arial"/>
                <a:sym typeface="Arial"/>
              </a:rPr>
              <a:t>Mark a batch of records for eventual deletion using JSON, Create Lists and Global Update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Why use 3 different methods?		</a:t>
            </a:r>
          </a:p>
        </p:txBody>
      </p:sp>
      <p:sp>
        <p:nvSpPr>
          <p:cNvPr id="410" name="Shape 410"/>
          <p:cNvSpPr txBox="1">
            <a:spLocks noGrp="1"/>
          </p:cNvSpPr>
          <p:nvPr>
            <p:ph type="body" idx="1"/>
          </p:nvPr>
        </p:nvSpPr>
        <p:spPr>
          <a:xfrm>
            <a:off x="1154950" y="2603500"/>
            <a:ext cx="8274900" cy="3878100"/>
          </a:xfrm>
          <a:prstGeom prst="rect">
            <a:avLst/>
          </a:prstGeom>
        </p:spPr>
        <p:txBody>
          <a:bodyPr wrap="square" lIns="91425" tIns="91425" rIns="91425" bIns="91425" anchor="t" anchorCtr="0">
            <a:noAutofit/>
          </a:bodyPr>
          <a:lstStyle/>
          <a:p>
            <a:pPr lvl="0">
              <a:spcBef>
                <a:spcPts val="0"/>
              </a:spcBef>
              <a:buNone/>
            </a:pPr>
            <a:r>
              <a:rPr lang="en-US" sz="2400">
                <a:latin typeface="Verdana"/>
                <a:ea typeface="Verdana"/>
                <a:cs typeface="Verdana"/>
                <a:sym typeface="Verdana"/>
              </a:rPr>
              <a:t>Each method works best for a specific situation</a:t>
            </a:r>
          </a:p>
          <a:p>
            <a:pPr lvl="0">
              <a:spcBef>
                <a:spcPts val="0"/>
              </a:spcBef>
              <a:buNone/>
            </a:pPr>
            <a:endParaRPr sz="2400">
              <a:latin typeface="Verdana"/>
              <a:ea typeface="Verdana"/>
              <a:cs typeface="Verdana"/>
              <a:sym typeface="Verdana"/>
            </a:endParaRPr>
          </a:p>
          <a:p>
            <a:pPr marL="457200" lvl="0" indent="-381000" rtl="0">
              <a:spcBef>
                <a:spcPts val="0"/>
              </a:spcBef>
              <a:buClr>
                <a:srgbClr val="000000"/>
              </a:buClr>
              <a:buSzPct val="100000"/>
              <a:buFont typeface="Arial"/>
              <a:buAutoNum type="arabicPeriod"/>
            </a:pPr>
            <a:r>
              <a:rPr lang="en-US" sz="2400" b="1">
                <a:latin typeface="Arial"/>
                <a:ea typeface="Arial"/>
                <a:cs typeface="Arial"/>
                <a:sym typeface="Arial"/>
              </a:rPr>
              <a:t>delete items</a:t>
            </a:r>
            <a:r>
              <a:rPr lang="en-US" sz="2400">
                <a:latin typeface="Arial"/>
                <a:ea typeface="Arial"/>
                <a:cs typeface="Arial"/>
                <a:sym typeface="Arial"/>
              </a:rPr>
              <a:t>: we do this for magazines because we </a:t>
            </a:r>
            <a:r>
              <a:rPr lang="en-US" sz="2400" i="1">
                <a:solidFill>
                  <a:schemeClr val="accent1"/>
                </a:solidFill>
                <a:latin typeface="Arial"/>
                <a:ea typeface="Arial"/>
                <a:cs typeface="Arial"/>
                <a:sym typeface="Arial"/>
              </a:rPr>
              <a:t>don’t need accounting</a:t>
            </a:r>
          </a:p>
          <a:p>
            <a:pPr marL="457200" lvl="0" indent="-381000" rtl="0">
              <a:spcBef>
                <a:spcPts val="0"/>
              </a:spcBef>
              <a:buClr>
                <a:srgbClr val="000000"/>
              </a:buClr>
              <a:buSzPct val="100000"/>
              <a:buFont typeface="Arial"/>
              <a:buAutoNum type="arabicPeriod"/>
            </a:pPr>
            <a:r>
              <a:rPr lang="en-US" sz="2400" b="1">
                <a:latin typeface="Arial"/>
                <a:ea typeface="Arial"/>
                <a:cs typeface="Arial"/>
                <a:sym typeface="Arial"/>
              </a:rPr>
              <a:t>individual marking:</a:t>
            </a:r>
            <a:r>
              <a:rPr lang="en-US" sz="2400">
                <a:latin typeface="Arial"/>
                <a:ea typeface="Arial"/>
                <a:cs typeface="Arial"/>
                <a:sym typeface="Arial"/>
              </a:rPr>
              <a:t> we use this for random stuff that shows up on my desk that </a:t>
            </a:r>
            <a:r>
              <a:rPr lang="en-US" sz="2400" i="1">
                <a:solidFill>
                  <a:schemeClr val="accent1"/>
                </a:solidFill>
                <a:latin typeface="Arial"/>
                <a:ea typeface="Arial"/>
                <a:cs typeface="Arial"/>
                <a:sym typeface="Arial"/>
              </a:rPr>
              <a:t>needs accounting</a:t>
            </a:r>
          </a:p>
          <a:p>
            <a:pPr marL="457200" lvl="0" indent="-381000" rtl="0">
              <a:spcBef>
                <a:spcPts val="0"/>
              </a:spcBef>
              <a:buClr>
                <a:srgbClr val="000000"/>
              </a:buClr>
              <a:buSzPct val="100000"/>
              <a:buFont typeface="Arial"/>
              <a:buAutoNum type="arabicPeriod"/>
            </a:pPr>
            <a:r>
              <a:rPr lang="en-US" sz="2400" b="1">
                <a:latin typeface="Arial"/>
                <a:ea typeface="Arial"/>
                <a:cs typeface="Arial"/>
                <a:sym typeface="Arial"/>
              </a:rPr>
              <a:t>batch entry</a:t>
            </a:r>
            <a:r>
              <a:rPr lang="en-US" sz="2400">
                <a:latin typeface="Arial"/>
                <a:ea typeface="Arial"/>
                <a:cs typeface="Arial"/>
                <a:sym typeface="Arial"/>
              </a:rPr>
              <a:t> : best suited for big weeding projects also </a:t>
            </a:r>
            <a:r>
              <a:rPr lang="en-US" sz="2400" i="1">
                <a:solidFill>
                  <a:schemeClr val="accent1"/>
                </a:solidFill>
                <a:latin typeface="Arial"/>
                <a:ea typeface="Arial"/>
                <a:cs typeface="Arial"/>
                <a:sym typeface="Arial"/>
              </a:rPr>
              <a:t>needs accounting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Sierra Function: Delete Items</a:t>
            </a:r>
          </a:p>
        </p:txBody>
      </p:sp>
      <p:sp>
        <p:nvSpPr>
          <p:cNvPr id="416" name="Shape 416"/>
          <p:cNvSpPr txBox="1">
            <a:spLocks noGrp="1"/>
          </p:cNvSpPr>
          <p:nvPr>
            <p:ph type="body" idx="1"/>
          </p:nvPr>
        </p:nvSpPr>
        <p:spPr>
          <a:xfrm>
            <a:off x="954975" y="2415275"/>
            <a:ext cx="10185000" cy="717300"/>
          </a:xfrm>
          <a:prstGeom prst="rect">
            <a:avLst/>
          </a:prstGeom>
        </p:spPr>
        <p:txBody>
          <a:bodyPr wrap="square" lIns="91425" tIns="91425" rIns="91425" bIns="91425" anchor="t" anchorCtr="0">
            <a:noAutofit/>
          </a:bodyPr>
          <a:lstStyle/>
          <a:p>
            <a:pPr lvl="0">
              <a:spcBef>
                <a:spcPts val="0"/>
              </a:spcBef>
              <a:buNone/>
            </a:pPr>
            <a:r>
              <a:rPr lang="en-US" sz="2400">
                <a:latin typeface="Verdana"/>
                <a:ea typeface="Verdana"/>
                <a:cs typeface="Verdana"/>
                <a:sym typeface="Verdana"/>
              </a:rPr>
              <a:t>We all know how this works, the record is immediately removed</a:t>
            </a:r>
          </a:p>
        </p:txBody>
      </p:sp>
      <p:pic>
        <p:nvPicPr>
          <p:cNvPr id="417" name="Shape 417"/>
          <p:cNvPicPr preferRelativeResize="0"/>
          <p:nvPr/>
        </p:nvPicPr>
        <p:blipFill>
          <a:blip r:embed="rId3">
            <a:alphaModFix/>
          </a:blip>
          <a:stretch>
            <a:fillRect/>
          </a:stretch>
        </p:blipFill>
        <p:spPr>
          <a:xfrm>
            <a:off x="2902659" y="3132575"/>
            <a:ext cx="5887199" cy="3492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Marking Records as Withdrawn	</a:t>
            </a:r>
          </a:p>
        </p:txBody>
      </p:sp>
      <p:sp>
        <p:nvSpPr>
          <p:cNvPr id="423" name="Shape 423"/>
          <p:cNvSpPr txBox="1">
            <a:spLocks noGrp="1"/>
          </p:cNvSpPr>
          <p:nvPr>
            <p:ph type="body" idx="1"/>
          </p:nvPr>
        </p:nvSpPr>
        <p:spPr>
          <a:xfrm>
            <a:off x="1154950" y="5381100"/>
            <a:ext cx="10196700" cy="1476900"/>
          </a:xfrm>
          <a:prstGeom prst="rect">
            <a:avLst/>
          </a:prstGeom>
        </p:spPr>
        <p:txBody>
          <a:bodyPr wrap="square" lIns="91425" tIns="91425" rIns="91425" bIns="91425" anchor="t" anchorCtr="0">
            <a:noAutofit/>
          </a:bodyPr>
          <a:lstStyle/>
          <a:p>
            <a:pPr lvl="0">
              <a:spcBef>
                <a:spcPts val="0"/>
              </a:spcBef>
              <a:buNone/>
            </a:pPr>
            <a:r>
              <a:rPr lang="en-US" sz="2400">
                <a:latin typeface="Verdana"/>
                <a:ea typeface="Verdana"/>
                <a:cs typeface="Verdana"/>
                <a:sym typeface="Verdana"/>
              </a:rPr>
              <a:t>  For most items we will mark a record to be deleted at the end of the month. We keep the record in the database but make sure it is suppressed.</a:t>
            </a:r>
          </a:p>
        </p:txBody>
      </p:sp>
      <p:pic>
        <p:nvPicPr>
          <p:cNvPr id="424" name="Shape 424"/>
          <p:cNvPicPr preferRelativeResize="0"/>
          <p:nvPr/>
        </p:nvPicPr>
        <p:blipFill>
          <a:blip r:embed="rId3">
            <a:alphaModFix/>
          </a:blip>
          <a:stretch>
            <a:fillRect/>
          </a:stretch>
        </p:blipFill>
        <p:spPr>
          <a:xfrm>
            <a:off x="2238075" y="2431150"/>
            <a:ext cx="6694924" cy="3072275"/>
          </a:xfrm>
          <a:prstGeom prst="rect">
            <a:avLst/>
          </a:prstGeom>
          <a:noFill/>
          <a:ln>
            <a:noFill/>
          </a:ln>
        </p:spPr>
      </p:pic>
      <p:sp>
        <p:nvSpPr>
          <p:cNvPr id="425" name="Shape 425"/>
          <p:cNvSpPr/>
          <p:nvPr/>
        </p:nvSpPr>
        <p:spPr>
          <a:xfrm>
            <a:off x="8292815" y="3765590"/>
            <a:ext cx="2295300" cy="254100"/>
          </a:xfrm>
          <a:prstGeom prst="leftArrow">
            <a:avLst>
              <a:gd name="adj1" fmla="val 50000"/>
              <a:gd name="adj2" fmla="val 5000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6" name="Shape 426"/>
          <p:cNvSpPr/>
          <p:nvPr/>
        </p:nvSpPr>
        <p:spPr>
          <a:xfrm>
            <a:off x="836475" y="3779075"/>
            <a:ext cx="1401600" cy="254100"/>
          </a:xfrm>
          <a:prstGeom prst="rightArrow">
            <a:avLst>
              <a:gd name="adj1" fmla="val 50000"/>
              <a:gd name="adj2" fmla="val 5000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rtl="0">
              <a:spcBef>
                <a:spcPts val="0"/>
              </a:spcBef>
              <a:buNone/>
            </a:pPr>
            <a:r>
              <a:rPr lang="en-US"/>
              <a:t>Oh no, this is hard work!</a:t>
            </a:r>
          </a:p>
        </p:txBody>
      </p:sp>
      <p:sp>
        <p:nvSpPr>
          <p:cNvPr id="432" name="Shape 432"/>
          <p:cNvSpPr txBox="1">
            <a:spLocks noGrp="1"/>
          </p:cNvSpPr>
          <p:nvPr>
            <p:ph type="body" idx="1"/>
          </p:nvPr>
        </p:nvSpPr>
        <p:spPr>
          <a:xfrm>
            <a:off x="768575" y="2411475"/>
            <a:ext cx="6148200" cy="4176000"/>
          </a:xfrm>
          <a:prstGeom prst="rect">
            <a:avLst/>
          </a:prstGeom>
          <a:ln w="9525" cap="flat" cmpd="sng">
            <a:solidFill>
              <a:srgbClr val="38761D"/>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sz="2400">
                <a:latin typeface="Calibri"/>
                <a:ea typeface="Calibri"/>
                <a:cs typeface="Calibri"/>
                <a:sym typeface="Calibri"/>
              </a:rPr>
              <a:t>Editing a record by hand is tedious, especially when we just want to get rid of it! We have to scan the item, open the record, find and fix the two fields.</a:t>
            </a:r>
          </a:p>
          <a:p>
            <a:pPr lvl="0">
              <a:spcBef>
                <a:spcPts val="0"/>
              </a:spcBef>
              <a:buNone/>
            </a:pPr>
            <a:endParaRPr sz="2400">
              <a:latin typeface="Calibri"/>
              <a:ea typeface="Calibri"/>
              <a:cs typeface="Calibri"/>
              <a:sym typeface="Calibri"/>
            </a:endParaRPr>
          </a:p>
          <a:p>
            <a:pPr lvl="0">
              <a:spcBef>
                <a:spcPts val="0"/>
              </a:spcBef>
              <a:buNone/>
            </a:pPr>
            <a:r>
              <a:rPr lang="en-US" sz="2400">
                <a:latin typeface="Calibri"/>
                <a:ea typeface="Calibri"/>
                <a:cs typeface="Calibri"/>
                <a:sym typeface="Calibri"/>
              </a:rPr>
              <a:t>Errors are easy to make when you are doing more than a handful of these.</a:t>
            </a:r>
          </a:p>
          <a:p>
            <a:pPr lvl="0">
              <a:spcBef>
                <a:spcPts val="0"/>
              </a:spcBef>
              <a:buNone/>
            </a:pPr>
            <a:endParaRPr sz="2400">
              <a:latin typeface="Calibri"/>
              <a:ea typeface="Calibri"/>
              <a:cs typeface="Calibri"/>
              <a:sym typeface="Calibri"/>
            </a:endParaRPr>
          </a:p>
          <a:p>
            <a:pPr lvl="0" rtl="0">
              <a:spcBef>
                <a:spcPts val="0"/>
              </a:spcBef>
              <a:buNone/>
            </a:pPr>
            <a:r>
              <a:rPr lang="en-US" sz="2400">
                <a:latin typeface="Calibri"/>
                <a:ea typeface="Calibri"/>
                <a:cs typeface="Calibri"/>
                <a:sym typeface="Calibri"/>
              </a:rPr>
              <a:t>Is there a better way?</a:t>
            </a:r>
          </a:p>
        </p:txBody>
      </p:sp>
      <p:pic>
        <p:nvPicPr>
          <p:cNvPr id="433" name="Shape 433"/>
          <p:cNvPicPr preferRelativeResize="0"/>
          <p:nvPr/>
        </p:nvPicPr>
        <p:blipFill>
          <a:blip r:embed="rId3">
            <a:alphaModFix/>
          </a:blip>
          <a:stretch>
            <a:fillRect/>
          </a:stretch>
        </p:blipFill>
        <p:spPr>
          <a:xfrm>
            <a:off x="8009300" y="1493626"/>
            <a:ext cx="3609550" cy="5093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187800" y="997200"/>
            <a:ext cx="9552000" cy="728400"/>
          </a:xfrm>
          <a:prstGeom prst="rect">
            <a:avLst/>
          </a:prstGeom>
        </p:spPr>
        <p:txBody>
          <a:bodyPr wrap="square" lIns="91425" tIns="91425" rIns="91425" bIns="91425" anchor="ctr" anchorCtr="0">
            <a:noAutofit/>
          </a:bodyPr>
          <a:lstStyle/>
          <a:p>
            <a:pPr lvl="0">
              <a:spcBef>
                <a:spcPts val="0"/>
              </a:spcBef>
              <a:buNone/>
            </a:pPr>
            <a:r>
              <a:rPr lang="en-US"/>
              <a:t>Sierra Macro to mark items for withdrawal</a:t>
            </a:r>
          </a:p>
        </p:txBody>
      </p:sp>
      <p:pic>
        <p:nvPicPr>
          <p:cNvPr id="439" name="Shape 439"/>
          <p:cNvPicPr preferRelativeResize="0"/>
          <p:nvPr/>
        </p:nvPicPr>
        <p:blipFill>
          <a:blip r:embed="rId3">
            <a:alphaModFix/>
          </a:blip>
          <a:stretch>
            <a:fillRect/>
          </a:stretch>
        </p:blipFill>
        <p:spPr>
          <a:xfrm>
            <a:off x="612013" y="2382175"/>
            <a:ext cx="5248275" cy="3467100"/>
          </a:xfrm>
          <a:prstGeom prst="rect">
            <a:avLst/>
          </a:prstGeom>
          <a:noFill/>
          <a:ln>
            <a:noFill/>
          </a:ln>
        </p:spPr>
      </p:pic>
      <p:sp>
        <p:nvSpPr>
          <p:cNvPr id="440" name="Shape 440"/>
          <p:cNvSpPr txBox="1"/>
          <p:nvPr/>
        </p:nvSpPr>
        <p:spPr>
          <a:xfrm>
            <a:off x="6114825" y="2436525"/>
            <a:ext cx="5550300" cy="1872000"/>
          </a:xfrm>
          <a:prstGeom prst="rect">
            <a:avLst/>
          </a:prstGeom>
          <a:noFill/>
          <a:ln>
            <a:noFill/>
          </a:ln>
        </p:spPr>
        <p:txBody>
          <a:bodyPr wrap="square" lIns="91425" tIns="91425" rIns="91425" bIns="91425" anchor="t" anchorCtr="0">
            <a:noAutofit/>
          </a:bodyPr>
          <a:lstStyle/>
          <a:p>
            <a:pPr lvl="0">
              <a:spcBef>
                <a:spcPts val="0"/>
              </a:spcBef>
              <a:buNone/>
            </a:pPr>
            <a:r>
              <a:rPr lang="en-US" sz="1800">
                <a:solidFill>
                  <a:srgbClr val="3F3F3F"/>
                </a:solidFill>
              </a:rPr>
              <a:t>This is where we can define hot keys. CTRL-F8 will issue the keystrokes indicated. It took a bit of trial and error to work out the keys required to highlight the proper fields, insert the data and then save and close the record.</a:t>
            </a:r>
          </a:p>
        </p:txBody>
      </p:sp>
      <p:sp>
        <p:nvSpPr>
          <p:cNvPr id="441" name="Shape 441"/>
          <p:cNvSpPr/>
          <p:nvPr/>
        </p:nvSpPr>
        <p:spPr>
          <a:xfrm>
            <a:off x="5680300" y="4698400"/>
            <a:ext cx="2756400" cy="291600"/>
          </a:xfrm>
          <a:prstGeom prst="leftArrow">
            <a:avLst>
              <a:gd name="adj1" fmla="val 50000"/>
              <a:gd name="adj2" fmla="val 5000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2" name="Shape 442"/>
          <p:cNvSpPr txBox="1"/>
          <p:nvPr/>
        </p:nvSpPr>
        <p:spPr>
          <a:xfrm>
            <a:off x="6218325" y="5164675"/>
            <a:ext cx="5446800" cy="1288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US" sz="1800">
                <a:solidFill>
                  <a:srgbClr val="3F3F3F"/>
                </a:solidFill>
                <a:latin typeface="Century Gothic"/>
                <a:ea typeface="Century Gothic"/>
                <a:cs typeface="Century Gothic"/>
                <a:sym typeface="Century Gothic"/>
              </a:rPr>
              <a:t>T</a:t>
            </a:r>
            <a:r>
              <a:rPr lang="en-US" sz="1800">
                <a:solidFill>
                  <a:srgbClr val="3F3F3F"/>
                </a:solidFill>
              </a:rPr>
              <a:t>o use the macro go to 'Search Holds' mode and scan your item. When the record comes up just hit CTRL-F8 and the necessary changes are made.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Sierra Macro</a:t>
            </a:r>
          </a:p>
        </p:txBody>
      </p:sp>
      <p:pic>
        <p:nvPicPr>
          <p:cNvPr id="448" name="Shape 448"/>
          <p:cNvPicPr preferRelativeResize="0"/>
          <p:nvPr/>
        </p:nvPicPr>
        <p:blipFill>
          <a:blip r:embed="rId3">
            <a:alphaModFix/>
          </a:blip>
          <a:stretch>
            <a:fillRect/>
          </a:stretch>
        </p:blipFill>
        <p:spPr>
          <a:xfrm>
            <a:off x="4867477" y="2438027"/>
            <a:ext cx="6921400" cy="4211525"/>
          </a:xfrm>
          <a:prstGeom prst="rect">
            <a:avLst/>
          </a:prstGeom>
          <a:noFill/>
          <a:ln>
            <a:noFill/>
          </a:ln>
        </p:spPr>
      </p:pic>
      <p:sp>
        <p:nvSpPr>
          <p:cNvPr id="449" name="Shape 449"/>
          <p:cNvSpPr txBox="1"/>
          <p:nvPr/>
        </p:nvSpPr>
        <p:spPr>
          <a:xfrm>
            <a:off x="451475" y="3927875"/>
            <a:ext cx="3296700" cy="1586100"/>
          </a:xfrm>
          <a:prstGeom prst="rect">
            <a:avLst/>
          </a:prstGeom>
          <a:noFill/>
          <a:ln>
            <a:noFill/>
          </a:ln>
        </p:spPr>
        <p:txBody>
          <a:bodyPr wrap="square" lIns="91425" tIns="91425" rIns="91425" bIns="91425" anchor="t" anchorCtr="0">
            <a:noAutofit/>
          </a:bodyPr>
          <a:lstStyle/>
          <a:p>
            <a:pPr lvl="0">
              <a:spcBef>
                <a:spcPts val="0"/>
              </a:spcBef>
              <a:buNone/>
            </a:pPr>
            <a:r>
              <a:rPr lang="en-US" sz="2400">
                <a:latin typeface="Verdana"/>
                <a:ea typeface="Verdana"/>
                <a:cs typeface="Verdana"/>
                <a:sym typeface="Verdana"/>
              </a:rPr>
              <a:t>Hank is withdrawing books. Isn’t he having fun!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rtl="0">
              <a:spcBef>
                <a:spcPts val="0"/>
              </a:spcBef>
              <a:buClr>
                <a:srgbClr val="000000"/>
              </a:buClr>
              <a:buSzPct val="30555"/>
              <a:buFont typeface="Arial"/>
              <a:buNone/>
            </a:pPr>
            <a:r>
              <a:rPr lang="en-US"/>
              <a:t>Any questions?</a:t>
            </a:r>
          </a:p>
        </p:txBody>
      </p:sp>
      <p:pic>
        <p:nvPicPr>
          <p:cNvPr id="455" name="Shape 455" descr="IMG_2015.JPG"/>
          <p:cNvPicPr preferRelativeResize="0"/>
          <p:nvPr/>
        </p:nvPicPr>
        <p:blipFill rotWithShape="1">
          <a:blip r:embed="rId3">
            <a:alphaModFix/>
          </a:blip>
          <a:srcRect l="7680" t="22551" b="11663"/>
          <a:stretch/>
        </p:blipFill>
        <p:spPr>
          <a:xfrm>
            <a:off x="2277875" y="2819775"/>
            <a:ext cx="7504000" cy="3272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Batch marking item records</a:t>
            </a:r>
          </a:p>
        </p:txBody>
      </p:sp>
      <p:sp>
        <p:nvSpPr>
          <p:cNvPr id="461" name="Shape 461"/>
          <p:cNvSpPr txBox="1">
            <a:spLocks noGrp="1"/>
          </p:cNvSpPr>
          <p:nvPr>
            <p:ph type="body" idx="1"/>
          </p:nvPr>
        </p:nvSpPr>
        <p:spPr>
          <a:xfrm>
            <a:off x="557000" y="2603500"/>
            <a:ext cx="11119200" cy="2270100"/>
          </a:xfrm>
          <a:prstGeom prst="rect">
            <a:avLst/>
          </a:prstGeom>
        </p:spPr>
        <p:txBody>
          <a:bodyPr wrap="square" lIns="91425" tIns="91425" rIns="91425" bIns="91425" anchor="t" anchorCtr="0">
            <a:noAutofit/>
          </a:bodyPr>
          <a:lstStyle/>
          <a:p>
            <a:pPr lvl="0">
              <a:spcBef>
                <a:spcPts val="0"/>
              </a:spcBef>
              <a:buNone/>
            </a:pPr>
            <a:r>
              <a:rPr lang="en-US" sz="2400">
                <a:latin typeface="Arial"/>
                <a:ea typeface="Arial"/>
                <a:cs typeface="Arial"/>
                <a:sym typeface="Arial"/>
              </a:rPr>
              <a:t>Review lists are great -- you can use Global Update to make all the ICODE2 and STATUS field changes at the same time. But creating a list directly from a cart full of books has always been Sierra’s weak point.</a:t>
            </a:r>
          </a:p>
          <a:p>
            <a:pPr lvl="0" rtl="0">
              <a:spcBef>
                <a:spcPts val="0"/>
              </a:spcBef>
              <a:buNone/>
            </a:pPr>
            <a:r>
              <a:rPr lang="en-US" sz="2400">
                <a:latin typeface="Arial"/>
                <a:ea typeface="Arial"/>
                <a:cs typeface="Arial"/>
                <a:sym typeface="Arial"/>
              </a:rPr>
              <a:t>Good News! </a:t>
            </a:r>
            <a:r>
              <a:rPr lang="en-US" sz="2400" i="1">
                <a:latin typeface="Arial"/>
                <a:ea typeface="Arial"/>
                <a:cs typeface="Arial"/>
                <a:sym typeface="Arial"/>
              </a:rPr>
              <a:t>Now it is possible to create a list simply by </a:t>
            </a:r>
            <a:r>
              <a:rPr lang="en-US" sz="2400" b="1" i="1">
                <a:solidFill>
                  <a:schemeClr val="accent2"/>
                </a:solidFill>
                <a:latin typeface="Arial"/>
                <a:ea typeface="Arial"/>
                <a:cs typeface="Arial"/>
                <a:sym typeface="Arial"/>
              </a:rPr>
              <a:t>scanning the item barcodes into a text document!</a:t>
            </a:r>
          </a:p>
          <a:p>
            <a:pPr lvl="0">
              <a:spcBef>
                <a:spcPts val="0"/>
              </a:spcBef>
              <a:buNone/>
            </a:pPr>
            <a:endParaRPr sz="2400"/>
          </a:p>
          <a:p>
            <a:pPr lvl="0">
              <a:spcBef>
                <a:spcPts val="0"/>
              </a:spcBef>
              <a:buNone/>
            </a:pPr>
            <a:endParaRPr sz="2400"/>
          </a:p>
        </p:txBody>
      </p:sp>
      <p:pic>
        <p:nvPicPr>
          <p:cNvPr id="462" name="Shape 462" descr="IMG_2022.JPG"/>
          <p:cNvPicPr preferRelativeResize="0"/>
          <p:nvPr/>
        </p:nvPicPr>
        <p:blipFill rotWithShape="1">
          <a:blip r:embed="rId3">
            <a:alphaModFix/>
          </a:blip>
          <a:srcRect t="19157" r="24936" b="16121"/>
          <a:stretch/>
        </p:blipFill>
        <p:spPr>
          <a:xfrm>
            <a:off x="8174275" y="4786675"/>
            <a:ext cx="2718600" cy="175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View Outstanding Holds:  </a:t>
            </a:r>
            <a:r>
              <a:rPr lang="en-US" b="1" i="1">
                <a:solidFill>
                  <a:srgbClr val="888888"/>
                </a:solidFill>
              </a:rPr>
              <a:t>Why?</a:t>
            </a:r>
            <a:r>
              <a:rPr lang="en-US">
                <a:solidFill>
                  <a:srgbClr val="888888"/>
                </a:solidFill>
              </a:rPr>
              <a:t>	</a:t>
            </a:r>
            <a:r>
              <a:rPr lang="en-US">
                <a:solidFill>
                  <a:srgbClr val="3366BB"/>
                </a:solidFill>
              </a:rPr>
              <a:t>	</a:t>
            </a:r>
          </a:p>
        </p:txBody>
      </p:sp>
      <p:sp>
        <p:nvSpPr>
          <p:cNvPr id="280" name="Shape 280"/>
          <p:cNvSpPr txBox="1">
            <a:spLocks noGrp="1"/>
          </p:cNvSpPr>
          <p:nvPr>
            <p:ph type="body" idx="1"/>
          </p:nvPr>
        </p:nvSpPr>
        <p:spPr>
          <a:xfrm>
            <a:off x="457925" y="2718875"/>
            <a:ext cx="11247600" cy="3300900"/>
          </a:xfrm>
          <a:prstGeom prst="rect">
            <a:avLst/>
          </a:prstGeom>
          <a:noFill/>
          <a:ln>
            <a:noFill/>
          </a:ln>
        </p:spPr>
        <p:txBody>
          <a:bodyPr wrap="square" lIns="91425" tIns="45700" rIns="91425" bIns="45700" anchor="t" anchorCtr="0">
            <a:noAutofit/>
          </a:bodyPr>
          <a:lstStyle/>
          <a:p>
            <a:pPr marL="0" marR="0" lvl="0" indent="-91440" algn="l" rtl="0">
              <a:spcBef>
                <a:spcPts val="0"/>
              </a:spcBef>
              <a:spcAft>
                <a:spcPts val="0"/>
              </a:spcAft>
              <a:buClr>
                <a:schemeClr val="accent1"/>
              </a:buClr>
              <a:buSzPct val="59999"/>
              <a:buFont typeface="Noto Sans Symbols"/>
              <a:buNone/>
            </a:pPr>
            <a:r>
              <a:rPr lang="en-US" sz="2400"/>
              <a:t> </a:t>
            </a:r>
          </a:p>
          <a:p>
            <a:pPr marL="0" marR="0" lvl="0" indent="-91440" algn="l" rtl="0">
              <a:spcBef>
                <a:spcPts val="0"/>
              </a:spcBef>
              <a:spcAft>
                <a:spcPts val="0"/>
              </a:spcAft>
              <a:buClr>
                <a:schemeClr val="accent1"/>
              </a:buClr>
              <a:buSzPct val="59999"/>
              <a:buFont typeface="Noto Sans Symbols"/>
              <a:buNone/>
            </a:pPr>
            <a:r>
              <a:rPr lang="en-US" sz="2400"/>
              <a:t>Ensures that holds reach the holdshelf as soon as possible </a:t>
            </a:r>
          </a:p>
          <a:p>
            <a:pPr marL="342900" marR="0" lvl="0" indent="-342900" algn="l" rtl="0">
              <a:spcBef>
                <a:spcPts val="0"/>
              </a:spcBef>
              <a:spcAft>
                <a:spcPts val="0"/>
              </a:spcAft>
              <a:buClr>
                <a:schemeClr val="accent1"/>
              </a:buClr>
              <a:buSzPct val="59999"/>
              <a:buFont typeface="Noto Sans Symbols"/>
              <a:buNone/>
            </a:pPr>
            <a:endParaRPr sz="2400"/>
          </a:p>
          <a:p>
            <a:pPr marL="0" marR="0" lvl="0" indent="-91440" algn="l" rtl="0">
              <a:spcBef>
                <a:spcPts val="0"/>
              </a:spcBef>
              <a:spcAft>
                <a:spcPts val="0"/>
              </a:spcAft>
              <a:buClr>
                <a:schemeClr val="accent1"/>
              </a:buClr>
              <a:buSzPct val="59999"/>
              <a:buFont typeface="Noto Sans Symbols"/>
              <a:buNone/>
            </a:pPr>
            <a:r>
              <a:rPr lang="en-US" sz="2400"/>
              <a:t>Ensures that patron holds’ </a:t>
            </a:r>
            <a:r>
              <a:rPr lang="en-US" sz="2400" i="1"/>
              <a:t>not needed after</a:t>
            </a:r>
            <a:r>
              <a:rPr lang="en-US" sz="2400"/>
              <a:t> dates do not expire</a:t>
            </a:r>
          </a:p>
          <a:p>
            <a:pPr marL="0" marR="0" lvl="0" indent="-91440" algn="l" rtl="0">
              <a:spcBef>
                <a:spcPts val="0"/>
              </a:spcBef>
              <a:spcAft>
                <a:spcPts val="0"/>
              </a:spcAft>
              <a:buClr>
                <a:schemeClr val="accent1"/>
              </a:buClr>
              <a:buSzPct val="59999"/>
              <a:buFont typeface="Noto Sans Symbols"/>
              <a:buNone/>
            </a:pPr>
            <a:endParaRPr sz="2400"/>
          </a:p>
          <a:p>
            <a:pPr marL="0" marR="0" lvl="0" indent="-91440" algn="l" rtl="0">
              <a:spcBef>
                <a:spcPts val="0"/>
              </a:spcBef>
              <a:spcAft>
                <a:spcPts val="0"/>
              </a:spcAft>
              <a:buClr>
                <a:schemeClr val="accent1"/>
              </a:buClr>
              <a:buSzPct val="59999"/>
              <a:buFont typeface="Noto Sans Symbols"/>
              <a:buNone/>
            </a:pPr>
            <a:r>
              <a:rPr lang="en-US" sz="2400">
                <a:solidFill>
                  <a:schemeClr val="dk1"/>
                </a:solidFill>
                <a:highlight>
                  <a:srgbClr val="FFFFFF"/>
                </a:highlight>
              </a:rPr>
              <a:t>Ensures that holds lost in transit or non-circulating holds are cancelled </a:t>
            </a:r>
          </a:p>
          <a:p>
            <a:pPr marL="342900" marR="0" lvl="0" indent="-342900" algn="l" rtl="0">
              <a:spcBef>
                <a:spcPts val="0"/>
              </a:spcBef>
              <a:spcAft>
                <a:spcPts val="0"/>
              </a:spcAft>
              <a:buClr>
                <a:schemeClr val="accent1"/>
              </a:buClr>
              <a:buSzPct val="79999"/>
              <a:buFont typeface="Noto Sans Symbols"/>
              <a:buNone/>
            </a:pPr>
            <a:r>
              <a:rPr lang="en-US">
                <a:solidFill>
                  <a:schemeClr val="dk1"/>
                </a:solidFill>
                <a:highlight>
                  <a:srgbClr val="FFFFFF"/>
                </a:highlight>
              </a:rPr>
              <a:t>	</a:t>
            </a:r>
          </a:p>
          <a:p>
            <a:pPr marL="1257300" marR="0" lvl="0" indent="-342900" algn="l" rtl="0">
              <a:spcBef>
                <a:spcPts val="0"/>
              </a:spcBef>
              <a:spcAft>
                <a:spcPts val="0"/>
              </a:spcAft>
              <a:buClr>
                <a:schemeClr val="accent1"/>
              </a:buClr>
              <a:buSzPct val="79999"/>
              <a:buFont typeface="Noto Sans Symbols"/>
              <a:buNone/>
            </a:pPr>
            <a:r>
              <a:rPr lang="en-US">
                <a:solidFill>
                  <a:schemeClr val="dk1"/>
                </a:solidFill>
                <a:highlight>
                  <a:srgbClr val="FFFFFF"/>
                </a:highlight>
              </a:rPr>
              <a:t>	</a:t>
            </a:r>
          </a:p>
          <a:p>
            <a:pPr marL="342900" marR="0" lvl="0" indent="-342900" algn="l" rtl="0">
              <a:spcBef>
                <a:spcPts val="0"/>
              </a:spcBef>
              <a:spcAft>
                <a:spcPts val="0"/>
              </a:spcAft>
              <a:buClr>
                <a:schemeClr val="accent1"/>
              </a:buClr>
              <a:buSzPct val="79999"/>
              <a:buFont typeface="Noto Sans Symbols"/>
              <a:buNone/>
            </a:pPr>
            <a:endParaRPr>
              <a:solidFill>
                <a:schemeClr val="dk1"/>
              </a:solidFill>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JSON - cool new way to Create Lists!</a:t>
            </a:r>
          </a:p>
        </p:txBody>
      </p:sp>
      <p:pic>
        <p:nvPicPr>
          <p:cNvPr id="468" name="Shape 468"/>
          <p:cNvPicPr preferRelativeResize="0"/>
          <p:nvPr/>
        </p:nvPicPr>
        <p:blipFill>
          <a:blip r:embed="rId3">
            <a:alphaModFix/>
          </a:blip>
          <a:stretch>
            <a:fillRect/>
          </a:stretch>
        </p:blipFill>
        <p:spPr>
          <a:xfrm>
            <a:off x="538400" y="2325800"/>
            <a:ext cx="7157350" cy="4419575"/>
          </a:xfrm>
          <a:prstGeom prst="rect">
            <a:avLst/>
          </a:prstGeom>
          <a:noFill/>
          <a:ln>
            <a:noFill/>
          </a:ln>
        </p:spPr>
      </p:pic>
      <p:sp>
        <p:nvSpPr>
          <p:cNvPr id="469" name="Shape 469"/>
          <p:cNvSpPr txBox="1"/>
          <p:nvPr/>
        </p:nvSpPr>
        <p:spPr>
          <a:xfrm>
            <a:off x="8214200" y="2325800"/>
            <a:ext cx="3702900" cy="4187400"/>
          </a:xfrm>
          <a:prstGeom prst="rect">
            <a:avLst/>
          </a:prstGeom>
          <a:noFill/>
          <a:ln>
            <a:noFill/>
          </a:ln>
        </p:spPr>
        <p:txBody>
          <a:bodyPr wrap="square" lIns="91425" tIns="91425" rIns="91425" bIns="91425" anchor="t" anchorCtr="0">
            <a:noAutofit/>
          </a:bodyPr>
          <a:lstStyle/>
          <a:p>
            <a:pPr lvl="0">
              <a:spcBef>
                <a:spcPts val="0"/>
              </a:spcBef>
              <a:buNone/>
            </a:pPr>
            <a:r>
              <a:rPr lang="en-US" sz="2400"/>
              <a:t>Using ‘Classic’ search criteria it </a:t>
            </a:r>
            <a:r>
              <a:rPr lang="en-US" sz="2400" i="1"/>
              <a:t>is possible</a:t>
            </a:r>
            <a:r>
              <a:rPr lang="en-US" sz="2400"/>
              <a:t> to search the database against a set of barcodes.</a:t>
            </a:r>
          </a:p>
          <a:p>
            <a:pPr lvl="0">
              <a:spcBef>
                <a:spcPts val="0"/>
              </a:spcBef>
              <a:buNone/>
            </a:pPr>
            <a:endParaRPr sz="2400"/>
          </a:p>
          <a:p>
            <a:pPr lvl="0">
              <a:spcBef>
                <a:spcPts val="0"/>
              </a:spcBef>
              <a:buNone/>
            </a:pPr>
            <a:r>
              <a:rPr lang="en-US" sz="2400"/>
              <a:t>But let’s be real, inputting the barcodes this way would be a nightmare!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JSON: The Good, the Bad, the Ugly</a:t>
            </a:r>
          </a:p>
        </p:txBody>
      </p:sp>
      <p:pic>
        <p:nvPicPr>
          <p:cNvPr id="475" name="Shape 475"/>
          <p:cNvPicPr preferRelativeResize="0"/>
          <p:nvPr/>
        </p:nvPicPr>
        <p:blipFill>
          <a:blip r:embed="rId3">
            <a:alphaModFix/>
          </a:blip>
          <a:stretch>
            <a:fillRect/>
          </a:stretch>
        </p:blipFill>
        <p:spPr>
          <a:xfrm>
            <a:off x="500775" y="2523198"/>
            <a:ext cx="5988524" cy="4607601"/>
          </a:xfrm>
          <a:prstGeom prst="rect">
            <a:avLst/>
          </a:prstGeom>
          <a:noFill/>
          <a:ln>
            <a:noFill/>
          </a:ln>
        </p:spPr>
      </p:pic>
      <p:sp>
        <p:nvSpPr>
          <p:cNvPr id="476" name="Shape 476"/>
          <p:cNvSpPr txBox="1"/>
          <p:nvPr/>
        </p:nvSpPr>
        <p:spPr>
          <a:xfrm>
            <a:off x="6747375" y="2537875"/>
            <a:ext cx="4885200" cy="4055100"/>
          </a:xfrm>
          <a:prstGeom prst="rect">
            <a:avLst/>
          </a:prstGeom>
          <a:noFill/>
          <a:ln>
            <a:noFill/>
          </a:ln>
        </p:spPr>
        <p:txBody>
          <a:bodyPr wrap="square" lIns="91425" tIns="91425" rIns="91425" bIns="91425" anchor="t" anchorCtr="0">
            <a:noAutofit/>
          </a:bodyPr>
          <a:lstStyle/>
          <a:p>
            <a:pPr lvl="0">
              <a:spcBef>
                <a:spcPts val="0"/>
              </a:spcBef>
              <a:buNone/>
            </a:pPr>
            <a:r>
              <a:rPr lang="en-US" sz="2400"/>
              <a:t>At first glance, this JSON method may look worse. But y</a:t>
            </a:r>
            <a:r>
              <a:rPr lang="en-US" sz="2400">
                <a:solidFill>
                  <a:schemeClr val="dk1"/>
                </a:solidFill>
              </a:rPr>
              <a:t>ou don’t need to understand JSON to use it!</a:t>
            </a:r>
          </a:p>
          <a:p>
            <a:pPr lvl="0">
              <a:spcBef>
                <a:spcPts val="0"/>
              </a:spcBef>
              <a:buNone/>
            </a:pPr>
            <a:endParaRPr sz="2400"/>
          </a:p>
          <a:p>
            <a:pPr lvl="0">
              <a:spcBef>
                <a:spcPts val="0"/>
              </a:spcBef>
              <a:buNone/>
            </a:pPr>
            <a:r>
              <a:rPr lang="en-US" sz="2400"/>
              <a:t>The beauty is that all of this computer code can be pasted into the Create List dialog box. What if there were a tool to create this </a:t>
            </a:r>
            <a:r>
              <a:rPr lang="en-US" sz="2400" i="1">
                <a:solidFill>
                  <a:schemeClr val="accent2"/>
                </a:solidFill>
              </a:rPr>
              <a:t>JSON gobbledegook</a:t>
            </a:r>
            <a:r>
              <a:rPr lang="en-US" sz="2400"/>
              <a:t> for 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JSON - handy google converter tool</a:t>
            </a:r>
          </a:p>
        </p:txBody>
      </p:sp>
      <p:sp>
        <p:nvSpPr>
          <p:cNvPr id="482" name="Shape 482"/>
          <p:cNvSpPr txBox="1">
            <a:spLocks noGrp="1"/>
          </p:cNvSpPr>
          <p:nvPr>
            <p:ph type="body" idx="1"/>
          </p:nvPr>
        </p:nvSpPr>
        <p:spPr>
          <a:xfrm>
            <a:off x="73750" y="2754175"/>
            <a:ext cx="1155000" cy="2184300"/>
          </a:xfrm>
          <a:prstGeom prst="rect">
            <a:avLst/>
          </a:prstGeom>
        </p:spPr>
        <p:txBody>
          <a:bodyPr wrap="square" lIns="91425" tIns="91425" rIns="91425" bIns="91425" anchor="t" anchorCtr="0">
            <a:noAutofit/>
          </a:bodyPr>
          <a:lstStyle/>
          <a:p>
            <a:pPr marL="0" lvl="0" indent="0">
              <a:spcBef>
                <a:spcPts val="0"/>
              </a:spcBef>
              <a:buNone/>
            </a:pPr>
            <a:r>
              <a:rPr lang="en-US">
                <a:latin typeface="Arial"/>
                <a:ea typeface="Arial"/>
                <a:cs typeface="Arial"/>
                <a:sym typeface="Arial"/>
              </a:rPr>
              <a:t>1. Scan barcodes into a text file</a:t>
            </a:r>
          </a:p>
        </p:txBody>
      </p:sp>
      <p:pic>
        <p:nvPicPr>
          <p:cNvPr id="483" name="Shape 483"/>
          <p:cNvPicPr preferRelativeResize="0"/>
          <p:nvPr/>
        </p:nvPicPr>
        <p:blipFill>
          <a:blip r:embed="rId3">
            <a:alphaModFix/>
          </a:blip>
          <a:stretch>
            <a:fillRect/>
          </a:stretch>
        </p:blipFill>
        <p:spPr>
          <a:xfrm>
            <a:off x="1588027" y="2289525"/>
            <a:ext cx="1516670" cy="4431462"/>
          </a:xfrm>
          <a:prstGeom prst="rect">
            <a:avLst/>
          </a:prstGeom>
          <a:noFill/>
          <a:ln w="9525" cap="flat" cmpd="sng">
            <a:solidFill>
              <a:srgbClr val="38761D"/>
            </a:solidFill>
            <a:prstDash val="solid"/>
            <a:round/>
            <a:headEnd type="none" w="med" len="med"/>
            <a:tailEnd type="none" w="med" len="med"/>
          </a:ln>
        </p:spPr>
      </p:pic>
      <p:pic>
        <p:nvPicPr>
          <p:cNvPr id="484" name="Shape 484"/>
          <p:cNvPicPr preferRelativeResize="0"/>
          <p:nvPr/>
        </p:nvPicPr>
        <p:blipFill>
          <a:blip r:embed="rId4">
            <a:alphaModFix/>
          </a:blip>
          <a:stretch>
            <a:fillRect/>
          </a:stretch>
        </p:blipFill>
        <p:spPr>
          <a:xfrm>
            <a:off x="5157216" y="2289525"/>
            <a:ext cx="2272786" cy="4285011"/>
          </a:xfrm>
          <a:prstGeom prst="rect">
            <a:avLst/>
          </a:prstGeom>
          <a:noFill/>
          <a:ln w="9525" cap="flat" cmpd="sng">
            <a:solidFill>
              <a:srgbClr val="38761D"/>
            </a:solidFill>
            <a:prstDash val="solid"/>
            <a:round/>
            <a:headEnd type="none" w="med" len="med"/>
            <a:tailEnd type="none" w="med" len="med"/>
          </a:ln>
        </p:spPr>
      </p:pic>
      <p:pic>
        <p:nvPicPr>
          <p:cNvPr id="485" name="Shape 485"/>
          <p:cNvPicPr preferRelativeResize="0"/>
          <p:nvPr/>
        </p:nvPicPr>
        <p:blipFill>
          <a:blip r:embed="rId5">
            <a:alphaModFix/>
          </a:blip>
          <a:stretch>
            <a:fillRect/>
          </a:stretch>
        </p:blipFill>
        <p:spPr>
          <a:xfrm>
            <a:off x="9201375" y="2327038"/>
            <a:ext cx="2492026" cy="4393949"/>
          </a:xfrm>
          <a:prstGeom prst="rect">
            <a:avLst/>
          </a:prstGeom>
          <a:noFill/>
          <a:ln>
            <a:noFill/>
          </a:ln>
        </p:spPr>
      </p:pic>
      <p:sp>
        <p:nvSpPr>
          <p:cNvPr id="486" name="Shape 486"/>
          <p:cNvSpPr txBox="1"/>
          <p:nvPr/>
        </p:nvSpPr>
        <p:spPr>
          <a:xfrm>
            <a:off x="3359400" y="2860975"/>
            <a:ext cx="1293900" cy="2326800"/>
          </a:xfrm>
          <a:prstGeom prst="rect">
            <a:avLst/>
          </a:prstGeom>
          <a:noFill/>
          <a:ln>
            <a:noFill/>
          </a:ln>
        </p:spPr>
        <p:txBody>
          <a:bodyPr wrap="square" lIns="91425" tIns="91425" rIns="91425" bIns="91425" anchor="t" anchorCtr="0">
            <a:noAutofit/>
          </a:bodyPr>
          <a:lstStyle/>
          <a:p>
            <a:pPr lvl="0">
              <a:spcBef>
                <a:spcPts val="0"/>
              </a:spcBef>
              <a:buNone/>
            </a:pPr>
            <a:r>
              <a:rPr lang="en-US" sz="1800"/>
              <a:t>2</a:t>
            </a:r>
            <a:r>
              <a:rPr lang="en-US"/>
              <a:t>.</a:t>
            </a:r>
            <a:r>
              <a:rPr lang="en-US" sz="1800"/>
              <a:t> Copy and paste into JSON wrangler. Click ‘item barcodes’</a:t>
            </a:r>
          </a:p>
        </p:txBody>
      </p:sp>
      <p:sp>
        <p:nvSpPr>
          <p:cNvPr id="487" name="Shape 487"/>
          <p:cNvSpPr txBox="1"/>
          <p:nvPr/>
        </p:nvSpPr>
        <p:spPr>
          <a:xfrm>
            <a:off x="7675400" y="2860975"/>
            <a:ext cx="1293900" cy="2326800"/>
          </a:xfrm>
          <a:prstGeom prst="rect">
            <a:avLst/>
          </a:prstGeom>
          <a:noFill/>
          <a:ln>
            <a:noFill/>
          </a:ln>
        </p:spPr>
        <p:txBody>
          <a:bodyPr wrap="square" lIns="91425" tIns="91425" rIns="91425" bIns="91425" anchor="t" anchorCtr="0">
            <a:noAutofit/>
          </a:bodyPr>
          <a:lstStyle/>
          <a:p>
            <a:pPr lvl="0">
              <a:spcBef>
                <a:spcPts val="0"/>
              </a:spcBef>
              <a:buNone/>
            </a:pPr>
            <a:r>
              <a:rPr lang="en-US" sz="1800"/>
              <a:t>3. Copy barcodes and formatting, paste into create lists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Barcode Wrangler in Google Docs</a:t>
            </a:r>
          </a:p>
        </p:txBody>
      </p:sp>
      <p:pic>
        <p:nvPicPr>
          <p:cNvPr id="493" name="Shape 493" descr="Screen Shot 2017-09-22 at 7.22.11 AM.png"/>
          <p:cNvPicPr preferRelativeResize="0"/>
          <p:nvPr/>
        </p:nvPicPr>
        <p:blipFill>
          <a:blip r:embed="rId3">
            <a:alphaModFix/>
          </a:blip>
          <a:stretch>
            <a:fillRect/>
          </a:stretch>
        </p:blipFill>
        <p:spPr>
          <a:xfrm>
            <a:off x="594850" y="1902470"/>
            <a:ext cx="7249162" cy="4876881"/>
          </a:xfrm>
          <a:prstGeom prst="rect">
            <a:avLst/>
          </a:prstGeom>
          <a:noFill/>
          <a:ln w="9525" cap="flat" cmpd="sng">
            <a:solidFill>
              <a:srgbClr val="38761D"/>
            </a:solidFill>
            <a:prstDash val="solid"/>
            <a:round/>
            <a:headEnd type="none" w="med" len="med"/>
            <a:tailEnd type="none" w="med" len="med"/>
          </a:ln>
        </p:spPr>
      </p:pic>
      <p:sp>
        <p:nvSpPr>
          <p:cNvPr id="494" name="Shape 494"/>
          <p:cNvSpPr txBox="1"/>
          <p:nvPr/>
        </p:nvSpPr>
        <p:spPr>
          <a:xfrm>
            <a:off x="8027125" y="2529100"/>
            <a:ext cx="3843900" cy="1491600"/>
          </a:xfrm>
          <a:prstGeom prst="rect">
            <a:avLst/>
          </a:prstGeom>
          <a:noFill/>
          <a:ln>
            <a:noFill/>
          </a:ln>
        </p:spPr>
        <p:txBody>
          <a:bodyPr wrap="square" lIns="91425" tIns="91425" rIns="91425" bIns="91425" anchor="t" anchorCtr="0">
            <a:noAutofit/>
          </a:bodyPr>
          <a:lstStyle/>
          <a:p>
            <a:pPr lvl="0">
              <a:spcBef>
                <a:spcPts val="0"/>
              </a:spcBef>
              <a:buNone/>
            </a:pPr>
            <a:r>
              <a:rPr lang="en-US" sz="2400"/>
              <a:t>Get a copy!</a:t>
            </a:r>
          </a:p>
          <a:p>
            <a:pPr lvl="0">
              <a:spcBef>
                <a:spcPts val="0"/>
              </a:spcBef>
              <a:buNone/>
            </a:pPr>
            <a:endParaRPr sz="2400"/>
          </a:p>
          <a:p>
            <a:pPr lvl="0">
              <a:spcBef>
                <a:spcPts val="0"/>
              </a:spcBef>
              <a:buNone/>
            </a:pPr>
            <a:r>
              <a:rPr lang="en-US" sz="2400" u="sng">
                <a:solidFill>
                  <a:schemeClr val="hlink"/>
                </a:solidFill>
                <a:hlinkClick r:id="rId4"/>
              </a:rPr>
              <a:t>https://goo.gl/QqDpZg</a:t>
            </a:r>
          </a:p>
        </p:txBody>
      </p:sp>
      <p:pic>
        <p:nvPicPr>
          <p:cNvPr id="495" name="Shape 495" descr="IMG_2024.JPG"/>
          <p:cNvPicPr preferRelativeResize="0"/>
          <p:nvPr/>
        </p:nvPicPr>
        <p:blipFill rotWithShape="1">
          <a:blip r:embed="rId5">
            <a:alphaModFix/>
          </a:blip>
          <a:srcRect l="2252" r="10089" b="11925"/>
          <a:stretch/>
        </p:blipFill>
        <p:spPr>
          <a:xfrm>
            <a:off x="8128650" y="4154250"/>
            <a:ext cx="3220125" cy="2426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a:spcBef>
                <a:spcPts val="0"/>
              </a:spcBef>
              <a:buNone/>
            </a:pPr>
            <a:r>
              <a:rPr lang="en-US"/>
              <a:t>Monthly Maintenance</a:t>
            </a:r>
          </a:p>
        </p:txBody>
      </p:sp>
      <p:sp>
        <p:nvSpPr>
          <p:cNvPr id="501" name="Shape 501"/>
          <p:cNvSpPr txBox="1"/>
          <p:nvPr/>
        </p:nvSpPr>
        <p:spPr>
          <a:xfrm>
            <a:off x="610650" y="2473900"/>
            <a:ext cx="11163900" cy="3945600"/>
          </a:xfrm>
          <a:prstGeom prst="rect">
            <a:avLst/>
          </a:prstGeom>
          <a:noFill/>
          <a:ln>
            <a:noFill/>
          </a:ln>
        </p:spPr>
        <p:txBody>
          <a:bodyPr wrap="square" lIns="91425" tIns="91425" rIns="91425" bIns="91425" anchor="t" anchorCtr="0">
            <a:noAutofit/>
          </a:bodyPr>
          <a:lstStyle/>
          <a:p>
            <a:pPr lvl="0">
              <a:spcBef>
                <a:spcPts val="0"/>
              </a:spcBef>
              <a:buNone/>
            </a:pPr>
            <a:r>
              <a:rPr lang="en-US" sz="2400"/>
              <a:t>Regardless of how the staff are withdrawing items throughout the month, it’s Amy’s job to actually remove these items from the database. So at the end of the month we go back to Create Lists, and do a straightforward search for items that are marked as withdrawn.</a:t>
            </a:r>
          </a:p>
          <a:p>
            <a:pPr lvl="0">
              <a:spcBef>
                <a:spcPts val="0"/>
              </a:spcBef>
              <a:buNone/>
            </a:pPr>
            <a:endParaRPr sz="2400"/>
          </a:p>
          <a:p>
            <a:pPr lvl="0">
              <a:spcBef>
                <a:spcPts val="0"/>
              </a:spcBef>
              <a:buNone/>
            </a:pPr>
            <a:r>
              <a:rPr lang="en-US" sz="2400"/>
              <a:t>Because we use the Acquisitions module, there is also some work </a:t>
            </a:r>
            <a:br>
              <a:rPr lang="en-US" sz="2400"/>
            </a:br>
            <a:r>
              <a:rPr lang="en-US" sz="2400"/>
              <a:t>to do with the Order records.</a:t>
            </a:r>
          </a:p>
        </p:txBody>
      </p:sp>
      <p:pic>
        <p:nvPicPr>
          <p:cNvPr id="502" name="Shape 502" descr="Screen Shot 2017-09-25 at 10.21.26.png"/>
          <p:cNvPicPr preferRelativeResize="0"/>
          <p:nvPr/>
        </p:nvPicPr>
        <p:blipFill>
          <a:blip r:embed="rId3">
            <a:alphaModFix/>
          </a:blip>
          <a:stretch>
            <a:fillRect/>
          </a:stretch>
        </p:blipFill>
        <p:spPr>
          <a:xfrm>
            <a:off x="9916450" y="4241520"/>
            <a:ext cx="1924050" cy="2400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rtl="0">
              <a:spcBef>
                <a:spcPts val="0"/>
              </a:spcBef>
              <a:buNone/>
            </a:pPr>
            <a:r>
              <a:rPr lang="en-US"/>
              <a:t>Delete the Withdrawn Records</a:t>
            </a:r>
          </a:p>
        </p:txBody>
      </p:sp>
      <p:pic>
        <p:nvPicPr>
          <p:cNvPr id="508" name="Shape 508"/>
          <p:cNvPicPr preferRelativeResize="0"/>
          <p:nvPr/>
        </p:nvPicPr>
        <p:blipFill>
          <a:blip r:embed="rId3">
            <a:alphaModFix/>
          </a:blip>
          <a:stretch>
            <a:fillRect/>
          </a:stretch>
        </p:blipFill>
        <p:spPr>
          <a:xfrm>
            <a:off x="295625" y="1792026"/>
            <a:ext cx="6460249" cy="3798875"/>
          </a:xfrm>
          <a:prstGeom prst="rect">
            <a:avLst/>
          </a:prstGeom>
          <a:noFill/>
          <a:ln>
            <a:noFill/>
          </a:ln>
        </p:spPr>
      </p:pic>
      <p:pic>
        <p:nvPicPr>
          <p:cNvPr id="509" name="Shape 509"/>
          <p:cNvPicPr preferRelativeResize="0"/>
          <p:nvPr/>
        </p:nvPicPr>
        <p:blipFill>
          <a:blip r:embed="rId4">
            <a:alphaModFix/>
          </a:blip>
          <a:stretch>
            <a:fillRect/>
          </a:stretch>
        </p:blipFill>
        <p:spPr>
          <a:xfrm>
            <a:off x="3325248" y="4253650"/>
            <a:ext cx="3033375" cy="2839225"/>
          </a:xfrm>
          <a:prstGeom prst="rect">
            <a:avLst/>
          </a:prstGeom>
          <a:noFill/>
          <a:ln>
            <a:noFill/>
          </a:ln>
        </p:spPr>
      </p:pic>
      <p:pic>
        <p:nvPicPr>
          <p:cNvPr id="510" name="Shape 510"/>
          <p:cNvPicPr preferRelativeResize="0"/>
          <p:nvPr/>
        </p:nvPicPr>
        <p:blipFill>
          <a:blip r:embed="rId5">
            <a:alphaModFix/>
          </a:blip>
          <a:stretch>
            <a:fillRect/>
          </a:stretch>
        </p:blipFill>
        <p:spPr>
          <a:xfrm>
            <a:off x="7028050" y="1676324"/>
            <a:ext cx="5046324" cy="44357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1154954" y="947920"/>
            <a:ext cx="8761500" cy="728400"/>
          </a:xfrm>
          <a:prstGeom prst="rect">
            <a:avLst/>
          </a:prstGeom>
        </p:spPr>
        <p:txBody>
          <a:bodyPr wrap="square" lIns="91425" tIns="91425" rIns="91425" bIns="91425" anchor="ctr" anchorCtr="0">
            <a:noAutofit/>
          </a:bodyPr>
          <a:lstStyle/>
          <a:p>
            <a:pPr lvl="0" rtl="0">
              <a:spcBef>
                <a:spcPts val="0"/>
              </a:spcBef>
              <a:buNone/>
            </a:pPr>
            <a:r>
              <a:rPr lang="en-US"/>
              <a:t>Thanks for coming!</a:t>
            </a:r>
          </a:p>
        </p:txBody>
      </p:sp>
      <p:sp>
        <p:nvSpPr>
          <p:cNvPr id="516" name="Shape 516"/>
          <p:cNvSpPr txBox="1"/>
          <p:nvPr/>
        </p:nvSpPr>
        <p:spPr>
          <a:xfrm>
            <a:off x="643950" y="2640175"/>
            <a:ext cx="8210400" cy="1400700"/>
          </a:xfrm>
          <a:prstGeom prst="rect">
            <a:avLst/>
          </a:prstGeom>
          <a:noFill/>
          <a:ln>
            <a:noFill/>
          </a:ln>
        </p:spPr>
        <p:txBody>
          <a:bodyPr wrap="square" lIns="91425" tIns="91425" rIns="91425" bIns="91425" anchor="t" anchorCtr="0">
            <a:noAutofit/>
          </a:bodyPr>
          <a:lstStyle/>
          <a:p>
            <a:pPr lvl="0">
              <a:spcBef>
                <a:spcPts val="0"/>
              </a:spcBef>
              <a:buClr>
                <a:schemeClr val="dk1"/>
              </a:buClr>
              <a:buSzPct val="45833"/>
              <a:buFont typeface="Arial"/>
              <a:buNone/>
            </a:pPr>
            <a:r>
              <a:rPr lang="en-US" sz="2400">
                <a:solidFill>
                  <a:schemeClr val="dk1"/>
                </a:solidFill>
                <a:highlight>
                  <a:srgbClr val="FFFFFF"/>
                </a:highlight>
              </a:rPr>
              <a:t>Austin Mullenix			amullenix@mcpld.org</a:t>
            </a:r>
          </a:p>
          <a:p>
            <a:pPr lvl="0">
              <a:spcBef>
                <a:spcPts val="0"/>
              </a:spcBef>
              <a:buNone/>
            </a:pPr>
            <a:r>
              <a:rPr lang="en-US" sz="2400">
                <a:solidFill>
                  <a:schemeClr val="dk1"/>
                </a:solidFill>
                <a:highlight>
                  <a:srgbClr val="FFFFFF"/>
                </a:highlight>
              </a:rPr>
              <a:t>Amy Sieving				asieving@telluridelibrary.org</a:t>
            </a:r>
          </a:p>
          <a:p>
            <a:pPr lvl="0">
              <a:spcBef>
                <a:spcPts val="0"/>
              </a:spcBef>
              <a:buClr>
                <a:schemeClr val="dk1"/>
              </a:buClr>
              <a:buSzPct val="45833"/>
              <a:buFont typeface="Arial"/>
              <a:buNone/>
            </a:pPr>
            <a:r>
              <a:rPr lang="en-US" sz="2400">
                <a:solidFill>
                  <a:schemeClr val="dk1"/>
                </a:solidFill>
                <a:highlight>
                  <a:srgbClr val="FFFFFF"/>
                </a:highlight>
              </a:rPr>
              <a:t>Andy Helck				ahelck@telluridelibrary.org</a:t>
            </a:r>
          </a:p>
          <a:p>
            <a:pPr lvl="0">
              <a:spcBef>
                <a:spcPts val="0"/>
              </a:spcBef>
              <a:buNone/>
            </a:pPr>
            <a:endParaRPr sz="2400">
              <a:solidFill>
                <a:schemeClr val="dk1"/>
              </a:solidFill>
              <a:highlight>
                <a:srgbClr val="FFFFFF"/>
              </a:highlight>
            </a:endParaRPr>
          </a:p>
        </p:txBody>
      </p:sp>
      <p:pic>
        <p:nvPicPr>
          <p:cNvPr id="517" name="Shape 517"/>
          <p:cNvPicPr preferRelativeResize="0"/>
          <p:nvPr/>
        </p:nvPicPr>
        <p:blipFill>
          <a:blip r:embed="rId3">
            <a:alphaModFix/>
          </a:blip>
          <a:stretch>
            <a:fillRect/>
          </a:stretch>
        </p:blipFill>
        <p:spPr>
          <a:xfrm>
            <a:off x="731950" y="4040875"/>
            <a:ext cx="7349549" cy="2512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1154950" y="2524875"/>
            <a:ext cx="10062900" cy="3494700"/>
          </a:xfrm>
          <a:prstGeom prst="rect">
            <a:avLst/>
          </a:prstGeom>
          <a:noFill/>
          <a:ln>
            <a:noFill/>
          </a:ln>
        </p:spPr>
        <p:txBody>
          <a:bodyPr wrap="square" lIns="91425" tIns="45700" rIns="91425" bIns="45700" anchor="t" anchorCtr="0">
            <a:noAutofit/>
          </a:bodyPr>
          <a:lstStyle/>
          <a:p>
            <a:pPr marL="0" marR="0" lvl="0" indent="-91440" algn="l" rtl="0">
              <a:spcBef>
                <a:spcPts val="0"/>
              </a:spcBef>
              <a:spcAft>
                <a:spcPts val="0"/>
              </a:spcAft>
              <a:buClr>
                <a:schemeClr val="accent1"/>
              </a:buClr>
              <a:buSzPct val="79999"/>
              <a:buFont typeface="Noto Sans Symbols"/>
              <a:buNone/>
            </a:pPr>
            <a:r>
              <a:rPr lang="en-US"/>
              <a:t>Open 2 ILS Sessions </a:t>
            </a:r>
          </a:p>
          <a:p>
            <a:pPr marL="0" marR="0" lvl="0" indent="-91440" algn="l" rtl="0">
              <a:spcBef>
                <a:spcPts val="0"/>
              </a:spcBef>
              <a:spcAft>
                <a:spcPts val="0"/>
              </a:spcAft>
              <a:buClr>
                <a:schemeClr val="accent1"/>
              </a:buClr>
              <a:buSzPct val="79999"/>
              <a:buFont typeface="Noto Sans Symbols"/>
              <a:buNone/>
            </a:pPr>
            <a:r>
              <a:rPr lang="en-US"/>
              <a:t>		1 = Set to </a:t>
            </a:r>
            <a:r>
              <a:rPr lang="en-US" i="1"/>
              <a:t>Check Out (Circulation Desk) </a:t>
            </a:r>
            <a:r>
              <a:rPr lang="en-US"/>
              <a:t>Function</a:t>
            </a:r>
          </a:p>
          <a:p>
            <a:pPr marL="0" marR="0" lvl="0" indent="-91440" algn="l" rtl="0">
              <a:spcBef>
                <a:spcPts val="0"/>
              </a:spcBef>
              <a:spcAft>
                <a:spcPts val="0"/>
              </a:spcAft>
              <a:buClr>
                <a:schemeClr val="accent1"/>
              </a:buClr>
              <a:buSzPct val="79999"/>
              <a:buFont typeface="Noto Sans Symbols"/>
              <a:buNone/>
            </a:pPr>
            <a:r>
              <a:rPr lang="en-US"/>
              <a:t>		2 = Set to </a:t>
            </a:r>
            <a:r>
              <a:rPr lang="en-US" i="1"/>
              <a:t>View Outstanding Holds </a:t>
            </a:r>
          </a:p>
          <a:p>
            <a:pPr marL="0" marR="0" lvl="0" indent="-91440" algn="l" rtl="0">
              <a:spcBef>
                <a:spcPts val="0"/>
              </a:spcBef>
              <a:spcAft>
                <a:spcPts val="0"/>
              </a:spcAft>
              <a:buClr>
                <a:schemeClr val="accent1"/>
              </a:buClr>
              <a:buSzPct val="79999"/>
              <a:buFont typeface="Noto Sans Symbols"/>
              <a:buNone/>
            </a:pPr>
            <a:endParaRPr/>
          </a:p>
          <a:p>
            <a:pPr marL="0" marR="0" lvl="0" indent="-91440" algn="l" rtl="0">
              <a:spcBef>
                <a:spcPts val="0"/>
              </a:spcBef>
              <a:spcAft>
                <a:spcPts val="0"/>
              </a:spcAft>
              <a:buClr>
                <a:schemeClr val="accent1"/>
              </a:buClr>
              <a:buSzPct val="79999"/>
              <a:buFont typeface="Noto Sans Symbols"/>
              <a:buNone/>
            </a:pPr>
            <a:r>
              <a:rPr lang="en-US">
                <a:solidFill>
                  <a:schemeClr val="dk1"/>
                </a:solidFill>
                <a:highlight>
                  <a:srgbClr val="FFFFFF"/>
                </a:highlight>
              </a:rPr>
              <a:t>Use </a:t>
            </a:r>
            <a:r>
              <a:rPr lang="en-US" i="1">
                <a:solidFill>
                  <a:schemeClr val="dk1"/>
                </a:solidFill>
                <a:highlight>
                  <a:srgbClr val="FFFFFF"/>
                </a:highlight>
              </a:rPr>
              <a:t>View Outstanding Holds</a:t>
            </a:r>
            <a:r>
              <a:rPr lang="en-US">
                <a:solidFill>
                  <a:schemeClr val="dk1"/>
                </a:solidFill>
                <a:highlight>
                  <a:srgbClr val="FFFFFF"/>
                </a:highlight>
              </a:rPr>
              <a:t> function to look up item and bibliographic information </a:t>
            </a:r>
          </a:p>
          <a:p>
            <a:pPr marL="0" marR="0" lvl="0" indent="-91440" algn="l" rtl="0">
              <a:spcBef>
                <a:spcPts val="0"/>
              </a:spcBef>
              <a:spcAft>
                <a:spcPts val="0"/>
              </a:spcAft>
              <a:buClr>
                <a:schemeClr val="accent1"/>
              </a:buClr>
              <a:buSzPct val="79999"/>
              <a:buFont typeface="Noto Sans Symbols"/>
              <a:buNone/>
            </a:pPr>
            <a:endParaRPr>
              <a:solidFill>
                <a:schemeClr val="dk1"/>
              </a:solidFill>
              <a:highlight>
                <a:srgbClr val="FFFFFF"/>
              </a:highlight>
            </a:endParaRPr>
          </a:p>
          <a:p>
            <a:pPr marL="0" marR="0" lvl="0" indent="-91440" algn="l" rtl="0">
              <a:spcBef>
                <a:spcPts val="0"/>
              </a:spcBef>
              <a:spcAft>
                <a:spcPts val="0"/>
              </a:spcAft>
              <a:buClr>
                <a:schemeClr val="accent1"/>
              </a:buClr>
              <a:buSzPct val="79999"/>
              <a:buFont typeface="Noto Sans Symbols"/>
              <a:buNone/>
            </a:pPr>
            <a:r>
              <a:rPr lang="en-US">
                <a:solidFill>
                  <a:schemeClr val="dk1"/>
                </a:solidFill>
                <a:highlight>
                  <a:srgbClr val="FFFFFF"/>
                </a:highlight>
              </a:rPr>
              <a:t>Use  </a:t>
            </a:r>
            <a:r>
              <a:rPr lang="en-US" i="1">
                <a:solidFill>
                  <a:schemeClr val="dk1"/>
                </a:solidFill>
                <a:highlight>
                  <a:srgbClr val="FFFFFF"/>
                </a:highlight>
              </a:rPr>
              <a:t>Check Out (Circulation Desk)</a:t>
            </a:r>
            <a:r>
              <a:rPr lang="en-US">
                <a:solidFill>
                  <a:schemeClr val="dk1"/>
                </a:solidFill>
                <a:highlight>
                  <a:srgbClr val="FFFFFF"/>
                </a:highlight>
              </a:rPr>
              <a:t> function edit patron accounts and replace their holds </a:t>
            </a:r>
          </a:p>
          <a:p>
            <a:pPr marL="0" marR="0" lvl="0" indent="-91440" algn="l" rtl="0">
              <a:spcBef>
                <a:spcPts val="0"/>
              </a:spcBef>
              <a:spcAft>
                <a:spcPts val="0"/>
              </a:spcAft>
              <a:buClr>
                <a:schemeClr val="accent1"/>
              </a:buClr>
              <a:buSzPct val="79999"/>
              <a:buFont typeface="Noto Sans Symbols"/>
              <a:buNone/>
            </a:pPr>
            <a:endParaRPr>
              <a:solidFill>
                <a:schemeClr val="dk1"/>
              </a:solidFill>
              <a:highlight>
                <a:srgbClr val="FFFFFF"/>
              </a:highlight>
            </a:endParaRPr>
          </a:p>
          <a:p>
            <a:pPr marL="0" marR="0" lvl="0" indent="-91440" algn="l" rtl="0">
              <a:spcBef>
                <a:spcPts val="0"/>
              </a:spcBef>
              <a:spcAft>
                <a:spcPts val="0"/>
              </a:spcAft>
              <a:buClr>
                <a:schemeClr val="accent1"/>
              </a:buClr>
              <a:buSzPct val="79999"/>
              <a:buFont typeface="Noto Sans Symbols"/>
              <a:buNone/>
            </a:pPr>
            <a:r>
              <a:rPr lang="en-US">
                <a:solidFill>
                  <a:schemeClr val="dk1"/>
                </a:solidFill>
                <a:highlight>
                  <a:srgbClr val="FFFFFF"/>
                </a:highlight>
              </a:rPr>
              <a:t>Open a web browser to your catalog </a:t>
            </a:r>
          </a:p>
          <a:p>
            <a:pPr marL="0" marR="0" lvl="0" indent="-91440" algn="ctr" rtl="0">
              <a:spcBef>
                <a:spcPts val="0"/>
              </a:spcBef>
              <a:spcAft>
                <a:spcPts val="0"/>
              </a:spcAft>
              <a:buClr>
                <a:schemeClr val="accent1"/>
              </a:buClr>
              <a:buSzPct val="79999"/>
              <a:buFont typeface="Noto Sans Symbols"/>
              <a:buNone/>
            </a:pPr>
            <a:r>
              <a:rPr lang="en-US" b="1" i="1">
                <a:solidFill>
                  <a:schemeClr val="dk1"/>
                </a:solidFill>
                <a:highlight>
                  <a:srgbClr val="FFFFFF"/>
                </a:highlight>
              </a:rPr>
              <a:t>-- Or --</a:t>
            </a:r>
          </a:p>
          <a:p>
            <a:pPr marL="0" marR="0" lvl="0" indent="-91440" algn="l" rtl="0">
              <a:spcBef>
                <a:spcPts val="0"/>
              </a:spcBef>
              <a:spcAft>
                <a:spcPts val="0"/>
              </a:spcAft>
              <a:buClr>
                <a:schemeClr val="accent1"/>
              </a:buClr>
              <a:buSzPct val="79999"/>
              <a:buFont typeface="Noto Sans Symbols"/>
              <a:buNone/>
            </a:pPr>
            <a:endParaRPr>
              <a:solidFill>
                <a:schemeClr val="dk1"/>
              </a:solidFill>
              <a:highlight>
                <a:srgbClr val="FFFFFF"/>
              </a:highlight>
            </a:endParaRPr>
          </a:p>
          <a:p>
            <a:pPr marL="0" marR="0" lvl="0" indent="-91440" algn="l" rtl="0">
              <a:spcBef>
                <a:spcPts val="0"/>
              </a:spcBef>
              <a:spcAft>
                <a:spcPts val="0"/>
              </a:spcAft>
              <a:buClr>
                <a:schemeClr val="accent1"/>
              </a:buClr>
              <a:buSzPct val="79999"/>
              <a:buFont typeface="Noto Sans Symbols"/>
              <a:buNone/>
            </a:pPr>
            <a:r>
              <a:rPr lang="en-US">
                <a:solidFill>
                  <a:schemeClr val="dk1"/>
                </a:solidFill>
                <a:highlight>
                  <a:srgbClr val="FFFFFF"/>
                </a:highlight>
              </a:rPr>
              <a:t>Record Patron Names /Bib. Info and navigate between catalog &amp; ILS </a:t>
            </a:r>
          </a:p>
        </p:txBody>
      </p:sp>
      <p:sp>
        <p:nvSpPr>
          <p:cNvPr id="286" name="Shape 286"/>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View Outstanding Holds:  </a:t>
            </a:r>
            <a:r>
              <a:rPr lang="en-US" b="1" i="1">
                <a:solidFill>
                  <a:srgbClr val="888888"/>
                </a:solidFill>
              </a:rPr>
              <a:t>How?</a:t>
            </a:r>
            <a:r>
              <a:rPr lang="en-US">
                <a:solidFill>
                  <a:srgbClr val="888888"/>
                </a:solidFill>
              </a:rPr>
              <a:t>	</a:t>
            </a:r>
            <a:r>
              <a:rPr lang="en-US">
                <a:solidFill>
                  <a:srgbClr val="3366BB"/>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469750" y="2312275"/>
            <a:ext cx="11241900" cy="3553500"/>
          </a:xfrm>
          <a:prstGeom prst="rect">
            <a:avLst/>
          </a:prstGeom>
        </p:spPr>
        <p:txBody>
          <a:bodyPr wrap="square" lIns="91425" tIns="91425" rIns="91425" bIns="91425" anchor="t" anchorCtr="0">
            <a:noAutofit/>
          </a:bodyPr>
          <a:lstStyle/>
          <a:p>
            <a:pPr marL="0" lvl="0" indent="0" rtl="0">
              <a:lnSpc>
                <a:spcPct val="100000"/>
              </a:lnSpc>
              <a:spcBef>
                <a:spcPts val="0"/>
              </a:spcBef>
              <a:buNone/>
            </a:pPr>
            <a:r>
              <a:rPr lang="en-US"/>
              <a:t> </a:t>
            </a:r>
          </a:p>
          <a:p>
            <a:pPr marL="0" lvl="0" indent="0" rtl="0">
              <a:lnSpc>
                <a:spcPct val="100000"/>
              </a:lnSpc>
              <a:spcBef>
                <a:spcPts val="0"/>
              </a:spcBef>
              <a:buNone/>
            </a:pPr>
            <a:r>
              <a:rPr lang="en-US" b="1">
                <a:solidFill>
                  <a:schemeClr val="dk1"/>
                </a:solidFill>
                <a:highlight>
                  <a:srgbClr val="FFFFFF"/>
                </a:highlight>
              </a:rPr>
              <a:t>1.)</a:t>
            </a:r>
            <a:r>
              <a:rPr lang="en-US">
                <a:solidFill>
                  <a:schemeClr val="dk1"/>
                </a:solidFill>
                <a:highlight>
                  <a:srgbClr val="FFFFFF"/>
                </a:highlight>
              </a:rPr>
              <a:t> In </a:t>
            </a:r>
            <a:r>
              <a:rPr lang="en-US" i="1">
                <a:solidFill>
                  <a:schemeClr val="dk1"/>
                </a:solidFill>
                <a:highlight>
                  <a:srgbClr val="FFFFFF"/>
                </a:highlight>
              </a:rPr>
              <a:t>‘View Outstanding Holds</a:t>
            </a:r>
            <a:r>
              <a:rPr lang="en-US">
                <a:solidFill>
                  <a:schemeClr val="dk1"/>
                </a:solidFill>
                <a:highlight>
                  <a:srgbClr val="FFFFFF"/>
                </a:highlight>
              </a:rPr>
              <a:t>,’ Click in the box “</a:t>
            </a:r>
            <a:r>
              <a:rPr lang="en-US" i="1">
                <a:solidFill>
                  <a:schemeClr val="dk1"/>
                </a:solidFill>
                <a:highlight>
                  <a:srgbClr val="FFFFFF"/>
                </a:highlight>
              </a:rPr>
              <a:t>Holds Placed Before</a:t>
            </a:r>
            <a:r>
              <a:rPr lang="en-US">
                <a:solidFill>
                  <a:schemeClr val="dk1"/>
                </a:solidFill>
                <a:highlight>
                  <a:srgbClr val="FFFFFF"/>
                </a:highlight>
              </a:rPr>
              <a:t>” and enter a date</a:t>
            </a:r>
          </a:p>
          <a:p>
            <a:pPr marL="0" lvl="0" indent="0" rtl="0">
              <a:lnSpc>
                <a:spcPct val="100000"/>
              </a:lnSpc>
              <a:spcBef>
                <a:spcPts val="0"/>
              </a:spcBef>
              <a:buNone/>
            </a:pPr>
            <a:endParaRPr>
              <a:solidFill>
                <a:schemeClr val="dk1"/>
              </a:solidFill>
              <a:highlight>
                <a:srgbClr val="FFFFFF"/>
              </a:highlight>
            </a:endParaRPr>
          </a:p>
          <a:p>
            <a:pPr marL="0" lvl="0" indent="0" rtl="0">
              <a:lnSpc>
                <a:spcPct val="100000"/>
              </a:lnSpc>
              <a:spcBef>
                <a:spcPts val="0"/>
              </a:spcBef>
              <a:buNone/>
            </a:pPr>
            <a:r>
              <a:rPr lang="en-US" b="1">
                <a:solidFill>
                  <a:schemeClr val="dk1"/>
                </a:solidFill>
                <a:highlight>
                  <a:srgbClr val="FFFFFF"/>
                </a:highlight>
              </a:rPr>
              <a:t>2.)</a:t>
            </a:r>
            <a:r>
              <a:rPr lang="en-US">
                <a:solidFill>
                  <a:schemeClr val="dk1"/>
                </a:solidFill>
                <a:highlight>
                  <a:srgbClr val="FFFFFF"/>
                </a:highlight>
              </a:rPr>
              <a:t> Under </a:t>
            </a:r>
            <a:r>
              <a:rPr lang="en-US" i="1">
                <a:solidFill>
                  <a:schemeClr val="dk1"/>
                </a:solidFill>
                <a:highlight>
                  <a:srgbClr val="FFFFFF"/>
                </a:highlight>
              </a:rPr>
              <a:t>‘Pickup Location</a:t>
            </a:r>
            <a:r>
              <a:rPr lang="en-US">
                <a:solidFill>
                  <a:schemeClr val="dk1"/>
                </a:solidFill>
                <a:highlight>
                  <a:srgbClr val="FFFFFF"/>
                </a:highlight>
              </a:rPr>
              <a:t>,” select the appropriate option. </a:t>
            </a:r>
          </a:p>
          <a:p>
            <a:pPr marL="0" lvl="0" indent="0" rtl="0">
              <a:lnSpc>
                <a:spcPct val="100000"/>
              </a:lnSpc>
              <a:spcBef>
                <a:spcPts val="400"/>
              </a:spcBef>
              <a:spcAft>
                <a:spcPts val="600"/>
              </a:spcAft>
              <a:buNone/>
            </a:pPr>
            <a:endParaRPr b="1">
              <a:solidFill>
                <a:schemeClr val="dk1"/>
              </a:solidFill>
              <a:highlight>
                <a:srgbClr val="FFFFFF"/>
              </a:highlight>
            </a:endParaRPr>
          </a:p>
          <a:p>
            <a:pPr marL="0" lvl="0" indent="0" rtl="0">
              <a:lnSpc>
                <a:spcPct val="100000"/>
              </a:lnSpc>
              <a:spcBef>
                <a:spcPts val="400"/>
              </a:spcBef>
              <a:spcAft>
                <a:spcPts val="600"/>
              </a:spcAft>
              <a:buNone/>
            </a:pPr>
            <a:r>
              <a:rPr lang="en-US" b="1">
                <a:solidFill>
                  <a:schemeClr val="dk1"/>
                </a:solidFill>
                <a:highlight>
                  <a:srgbClr val="FFFFFF"/>
                </a:highlight>
              </a:rPr>
              <a:t>3.)</a:t>
            </a:r>
            <a:r>
              <a:rPr lang="en-US">
                <a:solidFill>
                  <a:schemeClr val="dk1"/>
                </a:solidFill>
                <a:highlight>
                  <a:srgbClr val="FFFFFF"/>
                </a:highlight>
              </a:rPr>
              <a:t> Click the “</a:t>
            </a:r>
            <a:r>
              <a:rPr lang="en-US" i="1">
                <a:solidFill>
                  <a:schemeClr val="dk1"/>
                </a:solidFill>
                <a:highlight>
                  <a:srgbClr val="FFFFFF"/>
                </a:highlight>
              </a:rPr>
              <a:t>View Outstanding Holds</a:t>
            </a:r>
            <a:r>
              <a:rPr lang="en-US">
                <a:solidFill>
                  <a:schemeClr val="dk1"/>
                </a:solidFill>
                <a:highlight>
                  <a:srgbClr val="FFFFFF"/>
                </a:highlight>
              </a:rPr>
              <a:t>” button.</a:t>
            </a:r>
          </a:p>
          <a:p>
            <a:pPr marL="0" lvl="0" indent="0" rtl="0">
              <a:lnSpc>
                <a:spcPct val="100000"/>
              </a:lnSpc>
              <a:spcBef>
                <a:spcPts val="400"/>
              </a:spcBef>
              <a:spcAft>
                <a:spcPts val="600"/>
              </a:spcAft>
              <a:buNone/>
            </a:pPr>
            <a:endParaRPr b="1">
              <a:solidFill>
                <a:schemeClr val="dk1"/>
              </a:solidFill>
              <a:highlight>
                <a:srgbClr val="FFFFFF"/>
              </a:highlight>
            </a:endParaRPr>
          </a:p>
          <a:p>
            <a:pPr marL="0" lvl="0" indent="0" rtl="0">
              <a:lnSpc>
                <a:spcPct val="100000"/>
              </a:lnSpc>
              <a:spcBef>
                <a:spcPts val="400"/>
              </a:spcBef>
              <a:spcAft>
                <a:spcPts val="600"/>
              </a:spcAft>
              <a:buNone/>
            </a:pPr>
            <a:r>
              <a:rPr lang="en-US" b="1">
                <a:solidFill>
                  <a:schemeClr val="dk1"/>
                </a:solidFill>
                <a:highlight>
                  <a:srgbClr val="FFFFFF"/>
                </a:highlight>
              </a:rPr>
              <a:t>4.)</a:t>
            </a:r>
            <a:r>
              <a:rPr lang="en-US">
                <a:solidFill>
                  <a:schemeClr val="dk1"/>
                </a:solidFill>
                <a:highlight>
                  <a:srgbClr val="FFFFFF"/>
                </a:highlight>
              </a:rPr>
              <a:t> For each item, right click on “</a:t>
            </a:r>
            <a:r>
              <a:rPr lang="en-US" i="1">
                <a:solidFill>
                  <a:schemeClr val="dk1"/>
                </a:solidFill>
                <a:highlight>
                  <a:srgbClr val="FFFFFF"/>
                </a:highlight>
              </a:rPr>
              <a:t>Hold Status</a:t>
            </a:r>
            <a:r>
              <a:rPr lang="en-US">
                <a:solidFill>
                  <a:schemeClr val="dk1"/>
                </a:solidFill>
                <a:highlight>
                  <a:srgbClr val="FFFFFF"/>
                </a:highlight>
              </a:rPr>
              <a:t>” then select “</a:t>
            </a:r>
            <a:r>
              <a:rPr lang="en-US" i="1">
                <a:solidFill>
                  <a:schemeClr val="dk1"/>
                </a:solidFill>
                <a:highlight>
                  <a:srgbClr val="FFFFFF"/>
                </a:highlight>
              </a:rPr>
              <a:t>View Item</a:t>
            </a:r>
            <a:r>
              <a:rPr lang="en-US">
                <a:solidFill>
                  <a:schemeClr val="dk1"/>
                </a:solidFill>
                <a:highlight>
                  <a:srgbClr val="FFFFFF"/>
                </a:highlight>
              </a:rPr>
              <a:t>" or “</a:t>
            </a:r>
            <a:r>
              <a:rPr lang="en-US" i="1">
                <a:solidFill>
                  <a:schemeClr val="dk1"/>
                </a:solidFill>
                <a:highlight>
                  <a:srgbClr val="FFFFFF"/>
                </a:highlight>
              </a:rPr>
              <a:t>View </a:t>
            </a:r>
          </a:p>
          <a:p>
            <a:pPr marL="0" lvl="0" indent="0" rtl="0">
              <a:lnSpc>
                <a:spcPct val="100000"/>
              </a:lnSpc>
              <a:spcBef>
                <a:spcPts val="400"/>
              </a:spcBef>
              <a:spcAft>
                <a:spcPts val="600"/>
              </a:spcAft>
              <a:buNone/>
            </a:pPr>
            <a:r>
              <a:rPr lang="en-US" i="1">
                <a:solidFill>
                  <a:schemeClr val="dk1"/>
                </a:solidFill>
                <a:highlight>
                  <a:srgbClr val="FFFFFF"/>
                </a:highlight>
              </a:rPr>
              <a:t>      Bib</a:t>
            </a:r>
            <a:r>
              <a:rPr lang="en-US">
                <a:solidFill>
                  <a:schemeClr val="dk1"/>
                </a:solidFill>
                <a:highlight>
                  <a:srgbClr val="FFFFFF"/>
                </a:highlight>
              </a:rPr>
              <a:t>” </a:t>
            </a:r>
          </a:p>
          <a:p>
            <a:pPr marL="0" lvl="0" indent="-69850" rtl="0">
              <a:lnSpc>
                <a:spcPct val="100000"/>
              </a:lnSpc>
              <a:spcBef>
                <a:spcPts val="400"/>
              </a:spcBef>
              <a:spcAft>
                <a:spcPts val="600"/>
              </a:spcAft>
              <a:buClr>
                <a:schemeClr val="dk1"/>
              </a:buClr>
              <a:buSzPct val="61111"/>
              <a:buFont typeface="Arial"/>
              <a:buNone/>
            </a:pPr>
            <a:endParaRPr>
              <a:solidFill>
                <a:schemeClr val="dk1"/>
              </a:solidFill>
              <a:highlight>
                <a:srgbClr val="FFFFFF"/>
              </a:highlight>
            </a:endParaRPr>
          </a:p>
          <a:p>
            <a:pPr lvl="0">
              <a:lnSpc>
                <a:spcPct val="100000"/>
              </a:lnSpc>
              <a:spcBef>
                <a:spcPts val="0"/>
              </a:spcBef>
              <a:buNone/>
            </a:pPr>
            <a:endParaRPr/>
          </a:p>
        </p:txBody>
      </p:sp>
      <p:sp>
        <p:nvSpPr>
          <p:cNvPr id="292" name="Shape 292"/>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View Outstanding Holds:  </a:t>
            </a:r>
            <a:r>
              <a:rPr lang="en-US" b="1" i="1">
                <a:solidFill>
                  <a:srgbClr val="888888"/>
                </a:solidFill>
              </a:rPr>
              <a:t>How?</a:t>
            </a:r>
            <a:r>
              <a:rPr lang="en-US">
                <a:solidFill>
                  <a:srgbClr val="888888"/>
                </a:solidFill>
              </a:rPr>
              <a:t>	</a:t>
            </a:r>
            <a:r>
              <a:rPr lang="en-US">
                <a:solidFill>
                  <a:srgbClr val="3366BB"/>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2092525" y="-103750"/>
            <a:ext cx="8698500" cy="622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b="1" i="1">
                <a:solidFill>
                  <a:srgbClr val="3366BB"/>
                </a:solidFill>
              </a:rPr>
              <a:t>View Holds With 2 ILS Sessions (Sierra)</a:t>
            </a:r>
          </a:p>
        </p:txBody>
      </p:sp>
      <p:pic>
        <p:nvPicPr>
          <p:cNvPr id="298" name="Shape 298"/>
          <p:cNvPicPr preferRelativeResize="0"/>
          <p:nvPr/>
        </p:nvPicPr>
        <p:blipFill>
          <a:blip r:embed="rId3">
            <a:alphaModFix/>
          </a:blip>
          <a:stretch>
            <a:fillRect/>
          </a:stretch>
        </p:blipFill>
        <p:spPr>
          <a:xfrm>
            <a:off x="0" y="446325"/>
            <a:ext cx="8191500" cy="5762625"/>
          </a:xfrm>
          <a:prstGeom prst="rect">
            <a:avLst/>
          </a:prstGeom>
          <a:noFill/>
          <a:ln>
            <a:noFill/>
          </a:ln>
        </p:spPr>
      </p:pic>
      <p:pic>
        <p:nvPicPr>
          <p:cNvPr id="299" name="Shape 299"/>
          <p:cNvPicPr preferRelativeResize="0"/>
          <p:nvPr/>
        </p:nvPicPr>
        <p:blipFill>
          <a:blip r:embed="rId4">
            <a:alphaModFix/>
          </a:blip>
          <a:stretch>
            <a:fillRect/>
          </a:stretch>
        </p:blipFill>
        <p:spPr>
          <a:xfrm>
            <a:off x="2593450" y="1418075"/>
            <a:ext cx="9598550" cy="5439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622575" y="-86475"/>
            <a:ext cx="10168500" cy="6051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b="1" i="1">
                <a:solidFill>
                  <a:srgbClr val="3366BB"/>
                </a:solidFill>
              </a:rPr>
              <a:t>View Outstanding Holds Parameters (Sierra)</a:t>
            </a:r>
          </a:p>
        </p:txBody>
      </p:sp>
      <p:pic>
        <p:nvPicPr>
          <p:cNvPr id="305" name="Shape 305"/>
          <p:cNvPicPr preferRelativeResize="0"/>
          <p:nvPr/>
        </p:nvPicPr>
        <p:blipFill>
          <a:blip r:embed="rId3">
            <a:alphaModFix/>
          </a:blip>
          <a:stretch>
            <a:fillRect/>
          </a:stretch>
        </p:blipFill>
        <p:spPr>
          <a:xfrm>
            <a:off x="0" y="2400125"/>
            <a:ext cx="12191999" cy="430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124075" y="-103750"/>
            <a:ext cx="9666600" cy="6225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b="1" i="1">
                <a:solidFill>
                  <a:srgbClr val="3366BB"/>
                </a:solidFill>
              </a:rPr>
              <a:t>View Outstanding Holds: View Bib (Sierra)</a:t>
            </a:r>
          </a:p>
        </p:txBody>
      </p:sp>
      <p:pic>
        <p:nvPicPr>
          <p:cNvPr id="311" name="Shape 311"/>
          <p:cNvPicPr preferRelativeResize="0"/>
          <p:nvPr/>
        </p:nvPicPr>
        <p:blipFill>
          <a:blip r:embed="rId3">
            <a:alphaModFix/>
          </a:blip>
          <a:stretch>
            <a:fillRect/>
          </a:stretch>
        </p:blipFill>
        <p:spPr>
          <a:xfrm>
            <a:off x="152400" y="390225"/>
            <a:ext cx="11814776" cy="646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1154949" y="2603500"/>
            <a:ext cx="9975900" cy="3416400"/>
          </a:xfrm>
          <a:prstGeom prst="rect">
            <a:avLst/>
          </a:prstGeom>
        </p:spPr>
        <p:txBody>
          <a:bodyPr wrap="square" lIns="91425" tIns="91425" rIns="91425" bIns="91425" anchor="t" anchorCtr="0">
            <a:noAutofit/>
          </a:bodyPr>
          <a:lstStyle/>
          <a:p>
            <a:pPr marL="0" lvl="0" indent="0" rtl="0">
              <a:lnSpc>
                <a:spcPct val="100000"/>
              </a:lnSpc>
              <a:spcBef>
                <a:spcPts val="400"/>
              </a:spcBef>
              <a:spcAft>
                <a:spcPts val="600"/>
              </a:spcAft>
              <a:buNone/>
            </a:pPr>
            <a:r>
              <a:rPr lang="en-US">
                <a:solidFill>
                  <a:schemeClr val="dk1"/>
                </a:solidFill>
                <a:highlight>
                  <a:srgbClr val="FFFFFF"/>
                </a:highlight>
              </a:rPr>
              <a:t>The following conditions indicate that an item will not circulate and needs additional attention or must be replaced with a different copy: </a:t>
            </a:r>
          </a:p>
          <a:p>
            <a:pPr marL="0" lvl="0" indent="0" rtl="0">
              <a:lnSpc>
                <a:spcPct val="100000"/>
              </a:lnSpc>
              <a:spcBef>
                <a:spcPts val="400"/>
              </a:spcBef>
              <a:spcAft>
                <a:spcPts val="600"/>
              </a:spcAft>
              <a:buNone/>
            </a:pPr>
            <a:endParaRPr>
              <a:solidFill>
                <a:schemeClr val="dk1"/>
              </a:solidFill>
              <a:highlight>
                <a:srgbClr val="FFFFFF"/>
              </a:highlight>
            </a:endParaRPr>
          </a:p>
          <a:p>
            <a:pPr marL="673100" lvl="0" indent="-342900" rtl="0">
              <a:lnSpc>
                <a:spcPct val="100000"/>
              </a:lnSpc>
              <a:spcBef>
                <a:spcPts val="300"/>
              </a:spcBef>
              <a:spcAft>
                <a:spcPts val="100"/>
              </a:spcAft>
              <a:buClr>
                <a:schemeClr val="dk1"/>
              </a:buClr>
              <a:buSzPct val="100000"/>
              <a:buFont typeface="Wingdings"/>
              <a:buChar char="§"/>
            </a:pPr>
            <a:r>
              <a:rPr lang="en-US">
                <a:solidFill>
                  <a:schemeClr val="dk1"/>
                </a:solidFill>
                <a:highlight>
                  <a:srgbClr val="FFFFFF"/>
                </a:highlight>
              </a:rPr>
              <a:t>Item shows the status of </a:t>
            </a:r>
            <a:r>
              <a:rPr lang="en-US" i="1">
                <a:solidFill>
                  <a:schemeClr val="dk1"/>
                </a:solidFill>
                <a:highlight>
                  <a:srgbClr val="FFFFFF"/>
                </a:highlight>
              </a:rPr>
              <a:t>billed</a:t>
            </a:r>
            <a:r>
              <a:rPr lang="en-US">
                <a:solidFill>
                  <a:schemeClr val="dk1"/>
                </a:solidFill>
                <a:highlight>
                  <a:srgbClr val="FFFFFF"/>
                </a:highlight>
              </a:rPr>
              <a:t>, </a:t>
            </a:r>
            <a:r>
              <a:rPr lang="en-US" i="1">
                <a:solidFill>
                  <a:schemeClr val="dk1"/>
                </a:solidFill>
                <a:highlight>
                  <a:srgbClr val="FFFFFF"/>
                </a:highlight>
              </a:rPr>
              <a:t>missing</a:t>
            </a:r>
            <a:r>
              <a:rPr lang="en-US">
                <a:solidFill>
                  <a:schemeClr val="dk1"/>
                </a:solidFill>
                <a:highlight>
                  <a:srgbClr val="FFFFFF"/>
                </a:highlight>
              </a:rPr>
              <a:t>, or is otherwise blocked from circulating </a:t>
            </a:r>
          </a:p>
          <a:p>
            <a:pPr marL="0" lvl="0" indent="457200" rtl="0">
              <a:lnSpc>
                <a:spcPct val="100000"/>
              </a:lnSpc>
              <a:spcBef>
                <a:spcPts val="300"/>
              </a:spcBef>
              <a:spcAft>
                <a:spcPts val="100"/>
              </a:spcAft>
              <a:buNone/>
            </a:pPr>
            <a:r>
              <a:rPr lang="en-US">
                <a:solidFill>
                  <a:schemeClr val="dk1"/>
                </a:solidFill>
                <a:highlight>
                  <a:srgbClr val="FFFFFF"/>
                </a:highlight>
              </a:rPr>
              <a:t>→  cancel &amp; replace the hold with a different copy, if possible. </a:t>
            </a:r>
          </a:p>
          <a:p>
            <a:pPr marL="0" lvl="0" indent="0" rtl="0">
              <a:lnSpc>
                <a:spcPct val="100000"/>
              </a:lnSpc>
              <a:spcBef>
                <a:spcPts val="300"/>
              </a:spcBef>
              <a:spcAft>
                <a:spcPts val="100"/>
              </a:spcAft>
              <a:buNone/>
            </a:pPr>
            <a:endParaRPr>
              <a:solidFill>
                <a:schemeClr val="dk1"/>
              </a:solidFill>
              <a:highlight>
                <a:srgbClr val="FFFFFF"/>
              </a:highlight>
            </a:endParaRPr>
          </a:p>
          <a:p>
            <a:pPr marL="914400" lvl="1" indent="-342900" rtl="0">
              <a:lnSpc>
                <a:spcPct val="100000"/>
              </a:lnSpc>
              <a:spcBef>
                <a:spcPts val="300"/>
              </a:spcBef>
              <a:spcAft>
                <a:spcPts val="100"/>
              </a:spcAft>
              <a:buClr>
                <a:schemeClr val="dk1"/>
              </a:buClr>
              <a:buSzPct val="112500"/>
              <a:buFont typeface="Century Gothic"/>
              <a:buAutoNum type="alphaLcPeriod"/>
            </a:pPr>
            <a:r>
              <a:rPr lang="en-US">
                <a:solidFill>
                  <a:schemeClr val="dk1"/>
                </a:solidFill>
                <a:highlight>
                  <a:srgbClr val="FFFFFF"/>
                </a:highlight>
              </a:rPr>
              <a:t>If replacing the hold is not an option, send a </a:t>
            </a:r>
            <a:r>
              <a:rPr lang="en-US" i="1">
                <a:solidFill>
                  <a:schemeClr val="dk1"/>
                </a:solidFill>
                <a:highlight>
                  <a:srgbClr val="FFFFFF"/>
                </a:highlight>
              </a:rPr>
              <a:t>hold cancellation notice </a:t>
            </a:r>
            <a:r>
              <a:rPr lang="en-US">
                <a:solidFill>
                  <a:schemeClr val="dk1"/>
                </a:solidFill>
                <a:highlight>
                  <a:srgbClr val="FFFFFF"/>
                </a:highlight>
              </a:rPr>
              <a:t>to the patron when prompted upon cancelling the hold.</a:t>
            </a:r>
          </a:p>
          <a:p>
            <a:pPr marL="0" lvl="0" indent="0" rtl="0">
              <a:lnSpc>
                <a:spcPct val="100000"/>
              </a:lnSpc>
              <a:spcBef>
                <a:spcPts val="300"/>
              </a:spcBef>
              <a:spcAft>
                <a:spcPts val="100"/>
              </a:spcAft>
              <a:buNone/>
            </a:pPr>
            <a:endParaRPr>
              <a:solidFill>
                <a:schemeClr val="dk1"/>
              </a:solidFill>
              <a:highlight>
                <a:srgbClr val="FFFFFF"/>
              </a:highlight>
              <a:hlinkClick r:id="rId3"/>
            </a:endParaRPr>
          </a:p>
          <a:p>
            <a:pPr marL="673100" marR="127000" lvl="0" indent="-342900" rtl="0">
              <a:lnSpc>
                <a:spcPct val="100000"/>
              </a:lnSpc>
              <a:spcBef>
                <a:spcPts val="300"/>
              </a:spcBef>
              <a:spcAft>
                <a:spcPts val="100"/>
              </a:spcAft>
              <a:buClr>
                <a:schemeClr val="dk1"/>
              </a:buClr>
              <a:buSzPct val="100000"/>
              <a:buFont typeface="Wingdings"/>
              <a:buChar char="§"/>
            </a:pPr>
            <a:r>
              <a:rPr lang="en-US">
                <a:solidFill>
                  <a:schemeClr val="dk1"/>
                </a:solidFill>
                <a:highlight>
                  <a:srgbClr val="FFFFFF"/>
                </a:highlight>
              </a:rPr>
              <a:t>Item has been in-transit for too long and is unlikely to reach the patron</a:t>
            </a:r>
          </a:p>
          <a:p>
            <a:pPr marL="0" marR="127000" lvl="0" indent="457200" rtl="0">
              <a:lnSpc>
                <a:spcPct val="100000"/>
              </a:lnSpc>
              <a:spcBef>
                <a:spcPts val="300"/>
              </a:spcBef>
              <a:spcAft>
                <a:spcPts val="100"/>
              </a:spcAft>
              <a:buNone/>
            </a:pPr>
            <a:r>
              <a:rPr lang="en-US">
                <a:solidFill>
                  <a:schemeClr val="dk1"/>
                </a:solidFill>
                <a:highlight>
                  <a:srgbClr val="FFFFFF"/>
                </a:highlight>
              </a:rPr>
              <a:t>→  notify owning library / create a report with CLiC (</a:t>
            </a:r>
            <a:r>
              <a:rPr lang="en-US" u="sng">
                <a:solidFill>
                  <a:srgbClr val="3366BB"/>
                </a:solidFill>
                <a:highlight>
                  <a:srgbClr val="FFFFFF"/>
                </a:highlight>
                <a:hlinkClick r:id="rId4"/>
              </a:rPr>
              <a:t>CLiC Website</a:t>
            </a:r>
            <a:r>
              <a:rPr lang="en-US">
                <a:solidFill>
                  <a:schemeClr val="dk1"/>
                </a:solidFill>
                <a:highlight>
                  <a:srgbClr val="FFFFFF"/>
                </a:highlight>
              </a:rPr>
              <a:t>).</a:t>
            </a:r>
          </a:p>
          <a:p>
            <a:pPr marL="0" lvl="0" indent="0" rtl="0">
              <a:lnSpc>
                <a:spcPct val="100000"/>
              </a:lnSpc>
              <a:spcBef>
                <a:spcPts val="400"/>
              </a:spcBef>
              <a:spcAft>
                <a:spcPts val="600"/>
              </a:spcAft>
              <a:buNone/>
            </a:pPr>
            <a:endParaRPr>
              <a:solidFill>
                <a:schemeClr val="dk1"/>
              </a:solidFill>
              <a:highlight>
                <a:srgbClr val="FFFFFF"/>
              </a:highlight>
            </a:endParaRPr>
          </a:p>
        </p:txBody>
      </p:sp>
      <p:sp>
        <p:nvSpPr>
          <p:cNvPr id="317" name="Shape 317"/>
          <p:cNvSpPr txBox="1">
            <a:spLocks noGrp="1"/>
          </p:cNvSpPr>
          <p:nvPr>
            <p:ph type="title"/>
          </p:nvPr>
        </p:nvSpPr>
        <p:spPr>
          <a:xfrm>
            <a:off x="1154950" y="947925"/>
            <a:ext cx="10881300" cy="7284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2"/>
              </a:buClr>
              <a:buSzPct val="25000"/>
              <a:buFont typeface="Century Gothic"/>
              <a:buNone/>
            </a:pPr>
            <a:r>
              <a:rPr lang="en-US"/>
              <a:t>View Outstanding Holds:  </a:t>
            </a:r>
            <a:r>
              <a:rPr lang="en-US" b="1" i="1">
                <a:solidFill>
                  <a:srgbClr val="888888"/>
                </a:solidFill>
              </a:rPr>
              <a:t>How?</a:t>
            </a:r>
            <a:r>
              <a:rPr lang="en-US">
                <a:solidFill>
                  <a:srgbClr val="888888"/>
                </a:solidFill>
              </a:rPr>
              <a:t>	</a:t>
            </a:r>
            <a:r>
              <a:rPr lang="en-US">
                <a:solidFill>
                  <a:srgbClr val="3366BB"/>
                </a:solidFill>
              </a:rPr>
              <a:t>	</a:t>
            </a: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3162</Words>
  <Application>Microsoft Office PowerPoint</Application>
  <PresentationFormat>Widescreen</PresentationFormat>
  <Paragraphs>237</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Wingdings</vt:lpstr>
      <vt:lpstr>Verdana</vt:lpstr>
      <vt:lpstr>Noto Sans Symbols</vt:lpstr>
      <vt:lpstr>Arial</vt:lpstr>
      <vt:lpstr>Century Gothic</vt:lpstr>
      <vt:lpstr>Calibri</vt:lpstr>
      <vt:lpstr>Ion Boardroom</vt:lpstr>
      <vt:lpstr>Workflow Analysis  (View Outstanding Holds, Browse Query and Deletes)</vt:lpstr>
      <vt:lpstr>View Outstanding Holds:  What?  </vt:lpstr>
      <vt:lpstr>View Outstanding Holds:  Why?  </vt:lpstr>
      <vt:lpstr>View Outstanding Holds:  How?  </vt:lpstr>
      <vt:lpstr>View Outstanding Holds:  How?  </vt:lpstr>
      <vt:lpstr>View Holds With 2 ILS Sessions (Sierra)</vt:lpstr>
      <vt:lpstr>View Outstanding Holds Parameters (Sierra)</vt:lpstr>
      <vt:lpstr>View Outstanding Holds: View Bib (Sierra)</vt:lpstr>
      <vt:lpstr>View Outstanding Holds:  How?  </vt:lpstr>
      <vt:lpstr>View Outstanding Holds: Bib / Item Records </vt:lpstr>
      <vt:lpstr>View Outstanding Holds: Billed Item </vt:lpstr>
      <vt:lpstr>View Outstanding Holds: Item on Shelf/ Not Circulating</vt:lpstr>
      <vt:lpstr>View Outstanding Holds:  How?  </vt:lpstr>
      <vt:lpstr>View Outstanding Holds: Item Lost in Transit </vt:lpstr>
      <vt:lpstr>Browse Query Explanation &amp; Parameters </vt:lpstr>
      <vt:lpstr>Browse Query</vt:lpstr>
      <vt:lpstr>Browse Query - How to find a patron who returned a long overdue or deleted item   </vt:lpstr>
      <vt:lpstr>Browse Query - How to find a patron who returned a long overdue or deleted item   </vt:lpstr>
      <vt:lpstr>Browse Query - How to find a patron alias</vt:lpstr>
      <vt:lpstr>Removing Item Records at WPL</vt:lpstr>
      <vt:lpstr>How we Delete our old Records</vt:lpstr>
      <vt:lpstr>Why use 3 different methods?  </vt:lpstr>
      <vt:lpstr>Sierra Function: Delete Items</vt:lpstr>
      <vt:lpstr>Marking Records as Withdrawn </vt:lpstr>
      <vt:lpstr>Oh no, this is hard work!</vt:lpstr>
      <vt:lpstr>Sierra Macro to mark items for withdrawal</vt:lpstr>
      <vt:lpstr>Sierra Macro</vt:lpstr>
      <vt:lpstr>Any questions?</vt:lpstr>
      <vt:lpstr>Batch marking item records</vt:lpstr>
      <vt:lpstr>JSON - cool new way to Create Lists!</vt:lpstr>
      <vt:lpstr>JSON: The Good, the Bad, the Ugly</vt:lpstr>
      <vt:lpstr>JSON - handy google converter tool</vt:lpstr>
      <vt:lpstr>Barcode Wrangler in Google Docs</vt:lpstr>
      <vt:lpstr>Monthly Maintenance</vt:lpstr>
      <vt:lpstr>Delete the Withdrawn Records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Workflow Analysis  (View Outstanding Holds, Browse Query and Deletes)</dc:title>
  <dc:creator>Tammy Poquette</dc:creator>
  <cp:lastModifiedBy>Tammy Poquette</cp:lastModifiedBy>
  <cp:revision>2</cp:revision>
  <dcterms:modified xsi:type="dcterms:W3CDTF">2017-10-16T15:46:53Z</dcterms:modified>
</cp:coreProperties>
</file>